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</p:sldIdLst>
  <p:sldSz cy="6858000" cx="12192000"/>
  <p:notesSz cx="6858000" cy="9144000"/>
  <p:embeddedFontLst>
    <p:embeddedFont>
      <p:font typeface="Ubuntu"/>
      <p:regular r:id="rId104"/>
      <p:bold r:id="rId105"/>
      <p:italic r:id="rId106"/>
      <p:boldItalic r:id="rId107"/>
    </p:embeddedFont>
    <p:embeddedFont>
      <p:font typeface="Roboto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12" roundtripDataSignature="AMtx7mjMvSHAtLYeOgWY93s2UMtagmz4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6B744B-64B2-4ACF-9E7F-439DC83E5DB7}">
  <a:tblStyle styleId="{A56B744B-64B2-4ACF-9E7F-439DC83E5D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Ubuntu-boldItalic.fntdata"/><Relationship Id="rId106" Type="http://schemas.openxmlformats.org/officeDocument/2006/relationships/font" Target="fonts/Ubuntu-italic.fntdata"/><Relationship Id="rId105" Type="http://schemas.openxmlformats.org/officeDocument/2006/relationships/font" Target="fonts/Ubuntu-bold.fntdata"/><Relationship Id="rId104" Type="http://schemas.openxmlformats.org/officeDocument/2006/relationships/font" Target="fonts/Ubuntu-regular.fntdata"/><Relationship Id="rId109" Type="http://schemas.openxmlformats.org/officeDocument/2006/relationships/font" Target="fonts/Roboto-bold.fntdata"/><Relationship Id="rId108" Type="http://schemas.openxmlformats.org/officeDocument/2006/relationships/font" Target="fonts/Roboto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Roboto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2" Type="http://customschemas.google.com/relationships/presentationmetadata" Target="metadata"/><Relationship Id="rId111" Type="http://schemas.openxmlformats.org/officeDocument/2006/relationships/font" Target="fonts/Roboto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94936fc1d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294936fc1d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294936fc1d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94936fc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294936fc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Добрый день, уважаемые слушатели! Меня зовут Башаров Илья, я являюсь руководителем направления по исследованию данных в Сбербанке. Я занимаюсь компьютерным зрением 6 лет. В этом курсе я буду рассказывать модули про классические методы компьютерного зрения, а также трекинга объектов.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Машины, включая компьютеры, не могут "слышать" или "видеть" так же, как это делают люди, потому что у них нет собственного сознания или ощущений, как у человека. Машины работают на основе алгоритмов и программного обеспечения, которые позволяют им обрабатывать данные и выполнять задачи.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Когда мы говорим о "слышании" или "видении" машин, мы обычно имеем в виду способность машинного обучения или искусственного интеллекта анализировать звуковые или визуальные данные.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Для того, чтобы научить машину видеть, необходимо дать четкое описание получаемых ею сигналов от сенсоров.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294936fc1d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294936fc1d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294936fc1d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51"/>
              </a:buClr>
              <a:buSzPts val="1200"/>
              <a:buFont typeface="Arial"/>
              <a:buNone/>
            </a:pPr>
            <a:r>
              <a:rPr lang="ru-RU" sz="1200">
                <a:solidFill>
                  <a:srgbClr val="4C4C51"/>
                </a:solidFill>
                <a:highlight>
                  <a:srgbClr val="FFFFFF"/>
                </a:highlight>
              </a:rPr>
              <a:t>Мы уже знаем из лекций про HOG. В этом подходе мы делим изображение на равномерную сеточку и в каждом квадрате подсчитываем локальные статистики - градиенты, их величину и направление. Градиент в данном случае - это величина, которая показывает насколько сильно между двумя точками меняется яркость, то есть значение в ней. Далее по этим локальным градиентам высчитывается гистрограмма статистик и все локально вычисленные признаки можно агрегировать в большой вектор и его классифицировать. Градиенты тут очень чувствительны к яркости изображения, поэтому заблаговременно его надо нормализовать - привести к некоторому среднему равномерному виду.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C4C5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C4C51"/>
              </a:buClr>
              <a:buSzPts val="1200"/>
              <a:buFont typeface="Arial"/>
              <a:buNone/>
            </a:pPr>
            <a:r>
              <a:rPr lang="ru-RU" sz="1200">
                <a:solidFill>
                  <a:srgbClr val="4C4C51"/>
                </a:solidFill>
                <a:highlight>
                  <a:srgbClr val="FFFFFF"/>
                </a:highlight>
              </a:rPr>
              <a:t>С помощью признаков HOG были построены и довольно успешно работавшие детекторы. Так как для каждого локального участка у нас есть признаки, дальше мы может просто ходить по этой карте признаков скользящими окнами разного размера и классифицировать именно этот участок на принадлежность например к классу лиц. Таким образом мы можем локализовать блоки, классифицированные как лицо. Как вы выдите таких рамочек у нас получилось несколько - с некоторым смещением, ну это не беда, дальше просто из сильно перекрывающихся рамочек можно выбрать самую уверенную по скору классификатора.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C4C5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C4C51"/>
              </a:buClr>
              <a:buSzPts val="1200"/>
              <a:buFont typeface="Arial"/>
              <a:buNone/>
            </a:pPr>
            <a:r>
              <a:rPr lang="ru-RU" sz="1200">
                <a:solidFill>
                  <a:srgbClr val="4C4C51"/>
                </a:solidFill>
                <a:highlight>
                  <a:srgbClr val="FFFFFF"/>
                </a:highlight>
              </a:rPr>
              <a:t>Конечно, метод наивный - не особо быстрый, да и не особо точный - какие мы изначально задали окошки, только такие и можем получить на выходе. Но это работало для простых задач и уже было круто.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C4C5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94936fc1d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3294936fc1d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294936fc1d_0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u-RU" sz="1600"/>
              <a:t>Что происходит в RPN?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1. Взяли картинку и прогнали через свертки - получили feature maps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2. На этих feature maps и будем учиться искать RoI! А когда получим боксы, будем их же использовать в сетке классификаторе-регрессоре.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3. Выберем </a:t>
            </a:r>
            <a:r>
              <a:rPr b="1" lang="ru-RU" sz="1600">
                <a:solidFill>
                  <a:srgbClr val="3A3838"/>
                </a:solidFill>
              </a:rPr>
              <a:t>k якорей </a:t>
            </a:r>
            <a:r>
              <a:rPr lang="ru-RU" sz="1600">
                <a:solidFill>
                  <a:srgbClr val="3A3838"/>
                </a:solidFill>
              </a:rPr>
              <a:t>- базовые формы bbox-ов, которые будем искать и дальше уточнять регрессором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4. Для каждой точки на feature map фиксируем k заготовок для будущих боксов - якорей (в статье их 9) с центром в ней (для feature map H*W*C получим H*W*k якорей, по краям feature map они просто обрезаются), для каждого их них далее будем получать вероятности содержания объектов и уточнения расположения с помощью регрессии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5. Пробегаем сверткой по feature map и получаем новое представление, а затем на верх навешиваем fc слои для классификации и регрессии (здесь каждый нейрон в fc слоях отвечает за какой-то свой заранее установленный якорь)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6. Берем 6k лучших заготовок (где вероятнее всего объекты), делаем отсев по NMS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7. Выжившие регрессированные боксы отправляем дальше - на RoI Pooling по feature maps c 1 шага, а также на финальную классификацию и регрессию. Делаем внутри классов ещё отсев по NMS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u-RU" sz="1600"/>
              <a:t>Что происходит в RPN?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1. Взяли картинку и прогнали через свертки - получили feature maps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2. На этих feature maps и будем учиться искать RoI! А когда получим боксы, будем их же использовать в сетке классификаторе-регрессоре.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3. Выберем </a:t>
            </a:r>
            <a:r>
              <a:rPr b="1" lang="ru-RU" sz="1600">
                <a:solidFill>
                  <a:srgbClr val="3A3838"/>
                </a:solidFill>
              </a:rPr>
              <a:t>k якорей </a:t>
            </a:r>
            <a:r>
              <a:rPr lang="ru-RU" sz="1600">
                <a:solidFill>
                  <a:srgbClr val="3A3838"/>
                </a:solidFill>
              </a:rPr>
              <a:t>- базовые формы bbox-ов, которые будем искать и дальше уточнять регрессором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4. Для каждой точки на feature map фиксируем k заготовок для будущих боксов - якорей (в статье их 9) с центром в ней (для feature map H*W*C получим H*W*k якорей, по краям feature map они просто обрезаются), для каждого их них далее будем получать вероятности содержания объектов и уточнения расположения с помощью регрессии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5. Пробегаем сверткой по feature map и получаем новое представление, а затем на верх навешиваем fc слои для классификации и регрессии (здесь каждый нейрон в fc слоях отвечает за какой-то свой заранее установленный якорь)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6. Берем 6k лучших заготовок (где вероятнее всего объекты), делаем отсев по NMS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rgbClr val="3A3838"/>
                </a:solidFill>
              </a:rPr>
              <a:t>7. Выжившие регрессированные боксы отправляем дальше - на RoI Pooling по feature maps c 1 шага, а также на финальную классификацию и регрессию. Делаем внутри классов ещё отсев по NMS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94936fc1d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294936fc1d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294936fc1d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294936fc1d_0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3294936fc1d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3294936fc1d_0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294936fc1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294936fc1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294936fc1d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294936fc1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294936fc1d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294936fc1d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294936fc1d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294936fc1d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294936fc1d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294936fc1d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294936fc1d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294936fc1d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294936fc1d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294936fc1d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294936fc1d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294936fc1d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294936fc1d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294936fc1d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294936fc1d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294936fc1d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294936fc1d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294936fc1d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294936fc1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294936fc1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294936fc1d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294936fc1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294936fc1d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294936fc1d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294936fc1d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294936fc1d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94936fc1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94936fc1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294936fc1d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294936fc1d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294936fc1d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294936fc1d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294936fc1d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294936fc1d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294936fc1d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294936fc1d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294936fc1d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294936fc1d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294936fc1d_0_3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3294936fc1d_0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3294936fc1d_0_3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94936fc1d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294936fc1d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294936fc1d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294936fc1d_0_7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g3294936fc1d_0_7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3294936fc1d_0_7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294936fc1d_0_9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g3294936fc1d_0_9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3294936fc1d_0_9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294936fc1d_0_9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3294936fc1d_0_9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3294936fc1d_0_9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94936fc1d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294936fc1d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294936fc1d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8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8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94936fc1d_0_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2" name="Google Shape;92;g3294936fc1d_0_54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3" name="Google Shape;93;g3294936fc1d_0_54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4" name="Google Shape;94;g3294936fc1d_0_54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94936fc1d_0_17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294936fc1d_0_17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g3294936fc1d_0_17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94936fc1d_0_86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05" name="Google Shape;105;g3294936fc1d_0_860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6" name="Google Shape;106;g3294936fc1d_0_86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94936fc1d_0_86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g3294936fc1d_0_86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94936fc1d_0_86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2" name="Google Shape;112;g3294936fc1d_0_86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3" name="Google Shape;113;g3294936fc1d_0_8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94936fc1d_0_8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6" name="Google Shape;116;g3294936fc1d_0_871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7" name="Google Shape;117;g3294936fc1d_0_871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8" name="Google Shape;118;g3294936fc1d_0_8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595">
          <p15:clr>
            <a:srgbClr val="FBAE40"/>
          </p15:clr>
        </p15:guide>
        <p15:guide id="2" pos="7265">
          <p15:clr>
            <a:srgbClr val="FBAE40"/>
          </p15:clr>
        </p15:guide>
        <p15:guide id="3" orient="horz" pos="4088">
          <p15:clr>
            <a:srgbClr val="FBAE40"/>
          </p15:clr>
        </p15:guide>
        <p15:guide id="4" pos="415">
          <p15:clr>
            <a:srgbClr val="FBAE40"/>
          </p15:clr>
        </p15:guide>
        <p15:guide id="5" pos="909">
          <p15:clr>
            <a:srgbClr val="FBAE40"/>
          </p15:clr>
        </p15:guide>
        <p15:guide id="6" pos="993">
          <p15:clr>
            <a:srgbClr val="FBAE40"/>
          </p15:clr>
        </p15:guide>
        <p15:guide id="7" pos="1485">
          <p15:clr>
            <a:srgbClr val="FBAE40"/>
          </p15:clr>
        </p15:guide>
        <p15:guide id="8" pos="1571">
          <p15:clr>
            <a:srgbClr val="FBAE40"/>
          </p15:clr>
        </p15:guide>
        <p15:guide id="9" pos="2066">
          <p15:clr>
            <a:srgbClr val="FBAE40"/>
          </p15:clr>
        </p15:guide>
        <p15:guide id="10" pos="2148">
          <p15:clr>
            <a:srgbClr val="FBAE40"/>
          </p15:clr>
        </p15:guide>
        <p15:guide id="11" pos="2643">
          <p15:clr>
            <a:srgbClr val="FBAE40"/>
          </p15:clr>
        </p15:guide>
        <p15:guide id="12" pos="2724">
          <p15:clr>
            <a:srgbClr val="FBAE40"/>
          </p15:clr>
        </p15:guide>
        <p15:guide id="13" pos="3221">
          <p15:clr>
            <a:srgbClr val="FBAE40"/>
          </p15:clr>
        </p15:guide>
        <p15:guide id="14" pos="3303">
          <p15:clr>
            <a:srgbClr val="FBAE40"/>
          </p15:clr>
        </p15:guide>
        <p15:guide id="15" pos="3798">
          <p15:clr>
            <a:srgbClr val="FBAE40"/>
          </p15:clr>
        </p15:guide>
        <p15:guide id="16" pos="3881">
          <p15:clr>
            <a:srgbClr val="FBAE40"/>
          </p15:clr>
        </p15:guide>
        <p15:guide id="17" pos="4376">
          <p15:clr>
            <a:srgbClr val="FBAE40"/>
          </p15:clr>
        </p15:guide>
        <p15:guide id="18" pos="4458">
          <p15:clr>
            <a:srgbClr val="FBAE40"/>
          </p15:clr>
        </p15:guide>
        <p15:guide id="19" pos="4955">
          <p15:clr>
            <a:srgbClr val="FBAE40"/>
          </p15:clr>
        </p15:guide>
        <p15:guide id="20" pos="5036">
          <p15:clr>
            <a:srgbClr val="FBAE40"/>
          </p15:clr>
        </p15:guide>
        <p15:guide id="21" pos="5531">
          <p15:clr>
            <a:srgbClr val="FBAE40"/>
          </p15:clr>
        </p15:guide>
        <p15:guide id="22" pos="5615">
          <p15:clr>
            <a:srgbClr val="FBAE40"/>
          </p15:clr>
        </p15:guide>
        <p15:guide id="23" pos="6110">
          <p15:clr>
            <a:srgbClr val="FBAE40"/>
          </p15:clr>
        </p15:guide>
        <p15:guide id="24" pos="6194">
          <p15:clr>
            <a:srgbClr val="FBAE40"/>
          </p15:clr>
        </p15:guide>
        <p15:guide id="25" pos="6687">
          <p15:clr>
            <a:srgbClr val="FBAE40"/>
          </p15:clr>
        </p15:guide>
        <p15:guide id="26" pos="677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94936fc1d_0_87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1" name="Google Shape;121;g3294936fc1d_0_8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94936fc1d_0_87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4" name="Google Shape;124;g3294936fc1d_0_87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5" name="Google Shape;125;g3294936fc1d_0_87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94936fc1d_0_883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28" name="Google Shape;128;g3294936fc1d_0_88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94936fc1d_0_88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294936fc1d_0_886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32" name="Google Shape;132;g3294936fc1d_0_886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3" name="Google Shape;133;g3294936fc1d_0_886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4" name="Google Shape;134;g3294936fc1d_0_8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94936fc1d_0_89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7" name="Google Shape;137;g3294936fc1d_0_8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94936fc1d_0_895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0" name="Google Shape;140;g3294936fc1d_0_895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41" name="Google Shape;141;g3294936fc1d_0_89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94936fc1d_0_89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азовый">
  <p:cSld name="Базовый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4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" name="Google Shape;24;p74"/>
          <p:cNvSpPr/>
          <p:nvPr>
            <p:ph idx="2" type="pic"/>
          </p:nvPr>
        </p:nvSpPr>
        <p:spPr>
          <a:xfrm>
            <a:off x="6331417" y="1101007"/>
            <a:ext cx="5337175" cy="5365696"/>
          </a:xfrm>
          <a:prstGeom prst="roundRect">
            <a:avLst>
              <a:gd fmla="val 1914" name="adj"/>
            </a:avLst>
          </a:prstGeom>
          <a:noFill/>
          <a:ln>
            <a:noFill/>
          </a:ln>
        </p:spPr>
      </p:sp>
      <p:sp>
        <p:nvSpPr>
          <p:cNvPr id="25" name="Google Shape;25;p74"/>
          <p:cNvSpPr txBox="1"/>
          <p:nvPr>
            <p:ph type="title"/>
          </p:nvPr>
        </p:nvSpPr>
        <p:spPr>
          <a:xfrm>
            <a:off x="868592" y="391296"/>
            <a:ext cx="1080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4"/>
          <p:cNvSpPr txBox="1"/>
          <p:nvPr>
            <p:ph idx="1" type="body"/>
          </p:nvPr>
        </p:nvSpPr>
        <p:spPr>
          <a:xfrm>
            <a:off x="991741" y="1165940"/>
            <a:ext cx="5212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94936fc1d_0_8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g3294936fc1d_0_85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g3294936fc1d_0_8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pdf/1905.05055.pdf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1905.05055.pdf" TargetMode="External"/><Relationship Id="rId4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hyperlink" Target="https://arxiv.org/pdf/1905.05055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905.05055.pdf" TargetMode="External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harshit.github.io/blog/2019/09/20/evaluation-metrics-for-object-detection-and-segmentation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Relationship Id="rId4" Type="http://schemas.openxmlformats.org/officeDocument/2006/relationships/hyperlink" Target="http://www.youtube.com/watch?v=idamDe6l7pA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hyperlink" Target="http://vision.stanford.edu/teaching/cs231b_spring1213/papers/CVPR05_DalalTriggs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islab.ulsan.ac.kr/files/announcement/513/rcnn_pami.pdf" TargetMode="External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islab.ulsan.ac.kr/files/announcement/513/rcnn_pami.pdf" TargetMode="External"/><Relationship Id="rId4" Type="http://schemas.openxmlformats.org/officeDocument/2006/relationships/hyperlink" Target="http://www.huppelen.nl/publications/selectiveSearchDraft.pdf" TargetMode="External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islab.ulsan.ac.kr/files/announcement/513/rcnn_pami.pdf" TargetMode="External"/><Relationship Id="rId4" Type="http://schemas.openxmlformats.org/officeDocument/2006/relationships/hyperlink" Target="https://arxiv.org/pdf/1704.04503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islab.ulsan.ac.kr/files/announcement/513/rcnn_pami.pdf" TargetMode="External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pdf/1504.08083.pdf" TargetMode="External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hyperlink" Target="https://arxiv.org/pdf/1504.08083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1504.08083.pdf" TargetMode="External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1504.08083.pdf" TargetMode="External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pdf/1504.08083.pdf" TargetMode="External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hyperlink" Target="https://arxiv.org/pdf/1506.01497.pdf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rxiv.org/pdf/1506.01497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arxiv.org/pdf/1506.01497.pdf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pytorch.org/vision/stable/models/faster_rcnn.html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rxiv.org/pdf/1506.02640.pdf" TargetMode="External"/><Relationship Id="rId4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hyperlink" Target="https://www.jeremyjordan.me/object-detection-one-stage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5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arxiv.org/pdf/1506.02640.pdf" TargetMode="External"/><Relationship Id="rId4" Type="http://schemas.openxmlformats.org/officeDocument/2006/relationships/image" Target="../media/image6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arxiv.org/pdf/1506.02640.pdf" TargetMode="External"/><Relationship Id="rId4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arxiv.org/pdf/1506.02640.pdf" TargetMode="External"/><Relationship Id="rId4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png"/><Relationship Id="rId4" Type="http://schemas.openxmlformats.org/officeDocument/2006/relationships/hyperlink" Target="https://arxiv.org/pdf/1512.02325.pdf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arxiv.org/pdf/1512.02325.pdf" TargetMode="External"/><Relationship Id="rId4" Type="http://schemas.openxmlformats.org/officeDocument/2006/relationships/image" Target="../media/image7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arxiv.org/pdf/1512.02325.pdf" TargetMode="External"/><Relationship Id="rId4" Type="http://schemas.openxmlformats.org/officeDocument/2006/relationships/image" Target="../media/image76.png"/><Relationship Id="rId5" Type="http://schemas.openxmlformats.org/officeDocument/2006/relationships/image" Target="../media/image8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arxiv.org/pdf/1512.02325.pdf" TargetMode="External"/><Relationship Id="rId4" Type="http://schemas.openxmlformats.org/officeDocument/2006/relationships/image" Target="../media/image8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arxiv.org/pdf/1512.02325.pdf" TargetMode="External"/><Relationship Id="rId4" Type="http://schemas.openxmlformats.org/officeDocument/2006/relationships/hyperlink" Target="https://jonathan-hui.medium.com/ssd-object-detection-single-shot-multibox-detector-for-real-time-processing-9bd8deac0e06" TargetMode="External"/><Relationship Id="rId5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machinethink.net/blog/object-detection/" TargetMode="External"/><Relationship Id="rId4" Type="http://schemas.openxmlformats.org/officeDocument/2006/relationships/image" Target="../media/image8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opencv.ai/blog/yolo-unraveled-a-clear-guide" TargetMode="External"/><Relationship Id="rId4" Type="http://schemas.openxmlformats.org/officeDocument/2006/relationships/hyperlink" Target="https://docs.google.com/spreadsheets/d/1Glzw3g7PasuMNyO4gzcF64OOivkg9mbai-TlMoStHvQ/edit#gid=0" TargetMode="External"/><Relationship Id="rId5" Type="http://schemas.openxmlformats.org/officeDocument/2006/relationships/image" Target="../media/image83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arxiv.org/pdf/1612.03144.pdf" TargetMode="External"/><Relationship Id="rId4" Type="http://schemas.openxmlformats.org/officeDocument/2006/relationships/image" Target="../media/image87.png"/><Relationship Id="rId5" Type="http://schemas.openxmlformats.org/officeDocument/2006/relationships/image" Target="../media/image8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arxiv.org/pdf/1612.03144.pdf" TargetMode="External"/><Relationship Id="rId4" Type="http://schemas.openxmlformats.org/officeDocument/2006/relationships/image" Target="../media/image86.png"/><Relationship Id="rId5" Type="http://schemas.openxmlformats.org/officeDocument/2006/relationships/image" Target="../media/image8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arxiv.org/pdf/1708.02002.pdf" TargetMode="External"/><Relationship Id="rId4" Type="http://schemas.openxmlformats.org/officeDocument/2006/relationships/image" Target="../media/image9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www.youtube.com/watch?v=Eb2mz0rv7J0" TargetMode="External"/><Relationship Id="rId4" Type="http://schemas.openxmlformats.org/officeDocument/2006/relationships/image" Target="../media/image10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ultralytics" TargetMode="External"/><Relationship Id="rId4" Type="http://schemas.openxmlformats.org/officeDocument/2006/relationships/image" Target="../media/image92.png"/><Relationship Id="rId5" Type="http://schemas.openxmlformats.org/officeDocument/2006/relationships/image" Target="../media/image91.png"/><Relationship Id="rId6" Type="http://schemas.openxmlformats.org/officeDocument/2006/relationships/image" Target="../media/image97.png"/><Relationship Id="rId7" Type="http://schemas.openxmlformats.org/officeDocument/2006/relationships/image" Target="../media/image9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3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open-mmlab/mmdetection" TargetMode="External"/><Relationship Id="rId4" Type="http://schemas.openxmlformats.org/officeDocument/2006/relationships/image" Target="../media/image100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Relationship Id="rId7" Type="http://schemas.openxmlformats.org/officeDocument/2006/relationships/image" Target="../media/image9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universe.roboflow.com/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www.cvat.ai/" TargetMode="External"/><Relationship Id="rId4" Type="http://schemas.openxmlformats.org/officeDocument/2006/relationships/hyperlink" Target="https://labelstud.io/" TargetMode="External"/><Relationship Id="rId5" Type="http://schemas.openxmlformats.org/officeDocument/2006/relationships/hyperlink" Target="https://universe.roboflow.com/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arxiv.org/pdf/1703.06870.pdf" TargetMode="External"/><Relationship Id="rId4" Type="http://schemas.openxmlformats.org/officeDocument/2006/relationships/image" Target="../media/image11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arxiv.org/pdf/1703.06870.pdf" TargetMode="External"/><Relationship Id="rId4" Type="http://schemas.openxmlformats.org/officeDocument/2006/relationships/image" Target="../media/image10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1.png"/><Relationship Id="rId4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towardsdatascience.com/understanding-region-of-interest-part-2-roi-align-and-roi-warp-f795196fc193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arxiv.org/pdf/1703.06870.pdf" TargetMode="External"/><Relationship Id="rId4" Type="http://schemas.openxmlformats.org/officeDocument/2006/relationships/image" Target="../media/image10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5" Type="http://schemas.openxmlformats.org/officeDocument/2006/relationships/image" Target="../media/image18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arxiv.org/pdf/1703.06870.pdf" TargetMode="External"/><Relationship Id="rId4" Type="http://schemas.openxmlformats.org/officeDocument/2006/relationships/hyperlink" Target="https://towardsdatascience.com/understanding-region-of-interest-part-2-roi-align-and-roi-warp-f795196fc193" TargetMode="External"/><Relationship Id="rId5" Type="http://schemas.openxmlformats.org/officeDocument/2006/relationships/image" Target="../media/image10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arxiv.org/pdf/1703.06870.pdf" TargetMode="External"/><Relationship Id="rId4" Type="http://schemas.openxmlformats.org/officeDocument/2006/relationships/hyperlink" Target="https://github.com/matterport/Mask_RCNN" TargetMode="External"/><Relationship Id="rId5" Type="http://schemas.openxmlformats.org/officeDocument/2006/relationships/image" Target="../media/image10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arxiv.org/pdf/1904.07850.pdf" TargetMode="External"/><Relationship Id="rId4" Type="http://schemas.openxmlformats.org/officeDocument/2006/relationships/hyperlink" Target="https://medium.com/visionwizard/centernet-objects-as-points-a-comprehensive-guide-2ed9993c48bc" TargetMode="External"/><Relationship Id="rId5" Type="http://schemas.openxmlformats.org/officeDocument/2006/relationships/image" Target="../media/image11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5.png"/><Relationship Id="rId4" Type="http://schemas.openxmlformats.org/officeDocument/2006/relationships/hyperlink" Target="https://arxiv.org/pdf/1904.07850.pdf" TargetMode="External"/><Relationship Id="rId5" Type="http://schemas.openxmlformats.org/officeDocument/2006/relationships/hyperlink" Target="https://medium.com/visionwizard/centernet-objects-as-points-a-comprehensive-guide-2ed9993c48bc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arxiv.org/pdf/1904.07850.pdf" TargetMode="External"/><Relationship Id="rId4" Type="http://schemas.openxmlformats.org/officeDocument/2006/relationships/hyperlink" Target="https://medium.com/visionwizard/centernet-objects-as-points-a-comprehensive-guide-2ed9993c48bc" TargetMode="External"/><Relationship Id="rId5" Type="http://schemas.openxmlformats.org/officeDocument/2006/relationships/image" Target="../media/image107.png"/><Relationship Id="rId6" Type="http://schemas.openxmlformats.org/officeDocument/2006/relationships/image" Target="../media/image11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8.png"/><Relationship Id="rId4" Type="http://schemas.openxmlformats.org/officeDocument/2006/relationships/hyperlink" Target="https://arxiv.org/pdf/1904.07850.pdf" TargetMode="External"/><Relationship Id="rId5" Type="http://schemas.openxmlformats.org/officeDocument/2006/relationships/hyperlink" Target="https://medium.com/visionwizard/centernet-objects-as-points-a-comprehensive-guide-2ed9993c48bc" TargetMode="External"/><Relationship Id="rId6" Type="http://schemas.openxmlformats.org/officeDocument/2006/relationships/image" Target="../media/image10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arxiv.org/pdf/1904.07850.pdf" TargetMode="External"/><Relationship Id="rId4" Type="http://schemas.openxmlformats.org/officeDocument/2006/relationships/hyperlink" Target="https://arxiv.org/pdf/1603.06937v2.pdf" TargetMode="External"/><Relationship Id="rId5" Type="http://schemas.openxmlformats.org/officeDocument/2006/relationships/image" Target="../media/image112.png"/><Relationship Id="rId6" Type="http://schemas.openxmlformats.org/officeDocument/2006/relationships/image" Target="../media/image11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0.png"/><Relationship Id="rId4" Type="http://schemas.openxmlformats.org/officeDocument/2006/relationships/hyperlink" Target="https://arxiv.org/pdf/1904.07850.pdf" TargetMode="External"/><Relationship Id="rId5" Type="http://schemas.openxmlformats.org/officeDocument/2006/relationships/hyperlink" Target="https://medium.com/visionwizard/centernet-objects-as-points-a-comprehensive-guide-2ed9993c48bc" TargetMode="External"/><Relationship Id="rId6" Type="http://schemas.openxmlformats.org/officeDocument/2006/relationships/hyperlink" Target="https://arxiv.org/pdf/1904.01355.pdf" TargetMode="External"/><Relationship Id="rId7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273" y="0"/>
            <a:ext cx="65350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"/>
          <p:cNvSpPr/>
          <p:nvPr/>
        </p:nvSpPr>
        <p:spPr>
          <a:xfrm>
            <a:off x="5008296" y="-1293"/>
            <a:ext cx="7183576" cy="6862521"/>
          </a:xfrm>
          <a:custGeom>
            <a:rect b="b" l="l" r="r" t="t"/>
            <a:pathLst>
              <a:path extrusionOk="0" h="6862521" w="7183576">
                <a:moveTo>
                  <a:pt x="1865307" y="1293"/>
                </a:moveTo>
                <a:lnTo>
                  <a:pt x="7183576" y="0"/>
                </a:lnTo>
                <a:lnTo>
                  <a:pt x="7183576" y="6860139"/>
                </a:lnTo>
                <a:lnTo>
                  <a:pt x="791916" y="6862521"/>
                </a:lnTo>
                <a:lnTo>
                  <a:pt x="51618" y="5598458"/>
                </a:lnTo>
                <a:cubicBezTo>
                  <a:pt x="-4180" y="5503161"/>
                  <a:pt x="-15346" y="5388166"/>
                  <a:pt x="21075" y="5283913"/>
                </a:cubicBezTo>
                <a:lnTo>
                  <a:pt x="1865307" y="1293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838" l="-63175" r="-24494" t="-669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"/>
          <p:cNvSpPr txBox="1"/>
          <p:nvPr/>
        </p:nvSpPr>
        <p:spPr>
          <a:xfrm>
            <a:off x="332391" y="2678418"/>
            <a:ext cx="5595798" cy="918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4800"/>
              <a:buFont typeface="Arial"/>
              <a:buNone/>
            </a:pPr>
            <a:r>
              <a:rPr b="1" lang="ru-RU" sz="48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Сomputer Vision</a:t>
            </a:r>
            <a:endParaRPr/>
          </a:p>
        </p:txBody>
      </p:sp>
      <p:sp>
        <p:nvSpPr>
          <p:cNvPr id="152" name="Google Shape;152;p1"/>
          <p:cNvSpPr txBox="1"/>
          <p:nvPr/>
        </p:nvSpPr>
        <p:spPr>
          <a:xfrm>
            <a:off x="332391" y="3141000"/>
            <a:ext cx="3699617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7EFF"/>
              </a:buClr>
              <a:buSzPts val="3200"/>
              <a:buFont typeface="Proxima Nova"/>
              <a:buNone/>
            </a:pPr>
            <a:r>
              <a:t/>
            </a:r>
            <a:endParaRPr b="1" sz="3200" u="non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 txBox="1"/>
          <p:nvPr/>
        </p:nvSpPr>
        <p:spPr>
          <a:xfrm>
            <a:off x="332391" y="6413023"/>
            <a:ext cx="3109452" cy="444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</a:pPr>
            <a:r>
              <a:rPr lang="ru-RU">
                <a:solidFill>
                  <a:srgbClr val="3A3838"/>
                </a:solidFill>
              </a:rPr>
              <a:t>28</a:t>
            </a:r>
            <a:r>
              <a:rPr b="0" lang="ru-RU" sz="1400" u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/01/202</a:t>
            </a:r>
            <a:r>
              <a:rPr lang="ru-RU">
                <a:solidFill>
                  <a:srgbClr val="3A3838"/>
                </a:solidFill>
              </a:rPr>
              <a:t>5</a:t>
            </a:r>
            <a:endParaRPr b="0" sz="1400" u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 txBox="1"/>
          <p:nvPr/>
        </p:nvSpPr>
        <p:spPr>
          <a:xfrm>
            <a:off x="332391" y="3791425"/>
            <a:ext cx="5595798" cy="1436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rial"/>
              <a:buNone/>
            </a:pPr>
            <a:r>
              <a:rPr b="1" lang="ru-RU" sz="3600" u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Детекция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553362" y="265506"/>
            <a:ext cx="820201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развивается область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6096000" y="6519446"/>
            <a:ext cx="60977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 Detection in 20 Years: A Survey, 2019-2023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снимок экрана, Шрифт, линия&#10;&#10;Автоматически созданное описание" id="252" name="Google Shape;25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5117" y="1059649"/>
            <a:ext cx="8461765" cy="5279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553362" y="265506"/>
            <a:ext cx="820201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развивается область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 txBox="1"/>
          <p:nvPr/>
        </p:nvSpPr>
        <p:spPr>
          <a:xfrm>
            <a:off x="6096000" y="6519446"/>
            <a:ext cx="60977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 Detection in 20 Years: A Survey, 2019-2023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линия, Шрифт, число&#10;&#10;Автоматически созданное описание" id="261" name="Google Shape;2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50145"/>
            <a:ext cx="12192000" cy="395771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0"/>
          <p:cNvSpPr txBox="1"/>
          <p:nvPr/>
        </p:nvSpPr>
        <p:spPr>
          <a:xfrm>
            <a:off x="884434" y="2512760"/>
            <a:ext cx="462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❤️</a:t>
            </a:r>
            <a:endParaRPr/>
          </a:p>
        </p:txBody>
      </p:sp>
      <p:sp>
        <p:nvSpPr>
          <p:cNvPr id="263" name="Google Shape;263;p10"/>
          <p:cNvSpPr txBox="1"/>
          <p:nvPr/>
        </p:nvSpPr>
        <p:spPr>
          <a:xfrm>
            <a:off x="4991528" y="3923016"/>
            <a:ext cx="462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❤️</a:t>
            </a:r>
            <a:endParaRPr/>
          </a:p>
        </p:txBody>
      </p:sp>
      <p:sp>
        <p:nvSpPr>
          <p:cNvPr id="264" name="Google Shape;264;p10"/>
          <p:cNvSpPr txBox="1"/>
          <p:nvPr/>
        </p:nvSpPr>
        <p:spPr>
          <a:xfrm>
            <a:off x="5633663" y="4721882"/>
            <a:ext cx="462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❤️</a:t>
            </a:r>
            <a:endParaRPr/>
          </a:p>
        </p:txBody>
      </p:sp>
      <p:sp>
        <p:nvSpPr>
          <p:cNvPr id="265" name="Google Shape;265;p10"/>
          <p:cNvSpPr txBox="1"/>
          <p:nvPr/>
        </p:nvSpPr>
        <p:spPr>
          <a:xfrm>
            <a:off x="6984714" y="4721882"/>
            <a:ext cx="462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❤️</a:t>
            </a:r>
            <a:endParaRPr/>
          </a:p>
        </p:txBody>
      </p:sp>
      <p:sp>
        <p:nvSpPr>
          <p:cNvPr id="266" name="Google Shape;266;p10"/>
          <p:cNvSpPr txBox="1"/>
          <p:nvPr/>
        </p:nvSpPr>
        <p:spPr>
          <a:xfrm>
            <a:off x="5361397" y="2565652"/>
            <a:ext cx="462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❤️</a:t>
            </a:r>
            <a:endParaRPr/>
          </a:p>
        </p:txBody>
      </p:sp>
      <p:sp>
        <p:nvSpPr>
          <p:cNvPr id="267" name="Google Shape;267;p10"/>
          <p:cNvSpPr txBox="1"/>
          <p:nvPr/>
        </p:nvSpPr>
        <p:spPr>
          <a:xfrm>
            <a:off x="5998396" y="2136118"/>
            <a:ext cx="462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❤️</a:t>
            </a:r>
            <a:endParaRPr/>
          </a:p>
        </p:txBody>
      </p:sp>
      <p:sp>
        <p:nvSpPr>
          <p:cNvPr id="268" name="Google Shape;268;p10"/>
          <p:cNvSpPr txBox="1"/>
          <p:nvPr/>
        </p:nvSpPr>
        <p:spPr>
          <a:xfrm>
            <a:off x="7539519" y="4107413"/>
            <a:ext cx="462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❤️</a:t>
            </a:r>
            <a:endParaRPr/>
          </a:p>
        </p:txBody>
      </p:sp>
      <p:sp>
        <p:nvSpPr>
          <p:cNvPr id="269" name="Google Shape;269;p10"/>
          <p:cNvSpPr txBox="1"/>
          <p:nvPr/>
        </p:nvSpPr>
        <p:spPr>
          <a:xfrm>
            <a:off x="7267253" y="1931095"/>
            <a:ext cx="462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❤️</a:t>
            </a:r>
            <a:endParaRPr/>
          </a:p>
        </p:txBody>
      </p:sp>
      <p:sp>
        <p:nvSpPr>
          <p:cNvPr id="270" name="Google Shape;270;p10"/>
          <p:cNvSpPr txBox="1"/>
          <p:nvPr/>
        </p:nvSpPr>
        <p:spPr>
          <a:xfrm>
            <a:off x="9828087" y="1797162"/>
            <a:ext cx="462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❤️</a:t>
            </a:r>
            <a:endParaRPr/>
          </a:p>
        </p:txBody>
      </p:sp>
      <p:sp>
        <p:nvSpPr>
          <p:cNvPr id="271" name="Google Shape;271;p10"/>
          <p:cNvSpPr txBox="1"/>
          <p:nvPr/>
        </p:nvSpPr>
        <p:spPr>
          <a:xfrm>
            <a:off x="42656" y="2927518"/>
            <a:ext cx="5548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🩵</a:t>
            </a:r>
            <a:endParaRPr/>
          </a:p>
        </p:txBody>
      </p:sp>
      <p:sp>
        <p:nvSpPr>
          <p:cNvPr id="272" name="Google Shape;272;p10"/>
          <p:cNvSpPr txBox="1"/>
          <p:nvPr/>
        </p:nvSpPr>
        <p:spPr>
          <a:xfrm>
            <a:off x="4714125" y="3923016"/>
            <a:ext cx="5548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🩵</a:t>
            </a:r>
            <a:endParaRPr/>
          </a:p>
        </p:txBody>
      </p:sp>
      <p:sp>
        <p:nvSpPr>
          <p:cNvPr id="273" name="Google Shape;273;p10"/>
          <p:cNvSpPr txBox="1"/>
          <p:nvPr/>
        </p:nvSpPr>
        <p:spPr>
          <a:xfrm>
            <a:off x="10290424" y="2814527"/>
            <a:ext cx="5548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🩵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5741542" y="2136041"/>
            <a:ext cx="5548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🩵</a:t>
            </a:r>
            <a:endParaRPr/>
          </a:p>
        </p:txBody>
      </p:sp>
      <p:sp>
        <p:nvSpPr>
          <p:cNvPr id="275" name="Google Shape;275;p10"/>
          <p:cNvSpPr txBox="1"/>
          <p:nvPr/>
        </p:nvSpPr>
        <p:spPr>
          <a:xfrm>
            <a:off x="5356260" y="4721882"/>
            <a:ext cx="5548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🩵</a:t>
            </a:r>
            <a:endParaRPr/>
          </a:p>
        </p:txBody>
      </p:sp>
      <p:sp>
        <p:nvSpPr>
          <p:cNvPr id="276" name="Google Shape;276;p10"/>
          <p:cNvSpPr txBox="1"/>
          <p:nvPr/>
        </p:nvSpPr>
        <p:spPr>
          <a:xfrm>
            <a:off x="6989850" y="5011909"/>
            <a:ext cx="5548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🩵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"/>
          <p:cNvSpPr txBox="1"/>
          <p:nvPr/>
        </p:nvSpPr>
        <p:spPr>
          <a:xfrm>
            <a:off x="553362" y="265506"/>
            <a:ext cx="820201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Какие датасеты используются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defined" id="283" name="Google Shape;283;p11"/>
          <p:cNvPicPr preferRelativeResize="0"/>
          <p:nvPr/>
        </p:nvPicPr>
        <p:blipFill rotWithShape="1">
          <a:blip r:embed="rId3">
            <a:alphaModFix/>
          </a:blip>
          <a:srcRect b="0" l="10336" r="8361" t="0"/>
          <a:stretch/>
        </p:blipFill>
        <p:spPr>
          <a:xfrm>
            <a:off x="2500045" y="1165666"/>
            <a:ext cx="7191910" cy="497590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1"/>
          <p:cNvSpPr txBox="1"/>
          <p:nvPr/>
        </p:nvSpPr>
        <p:spPr>
          <a:xfrm>
            <a:off x="460895" y="2206630"/>
            <a:ext cx="261991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ImageNet1k, 2012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classes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ru-RU" sz="20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rain: 1,281,167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val: 50,000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test: 100,000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1"/>
          <p:cNvSpPr txBox="1"/>
          <p:nvPr/>
        </p:nvSpPr>
        <p:spPr>
          <a:xfrm>
            <a:off x="9343401" y="2206630"/>
            <a:ext cx="261991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PASCAL VOC, 2012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classes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ru-RU" sz="20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rain&amp;val: </a:t>
            </a:r>
            <a:r>
              <a:rPr lang="ru-RU" sz="20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11,540</a:t>
            </a:r>
            <a:endParaRPr sz="20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test: 10,991</a:t>
            </a:r>
            <a:endParaRPr b="0" i="0" sz="20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"/>
          <p:cNvSpPr txBox="1"/>
          <p:nvPr/>
        </p:nvSpPr>
        <p:spPr>
          <a:xfrm>
            <a:off x="553362" y="265506"/>
            <a:ext cx="820201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Какие датасеты используются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текст, снимок экрана, газета, коллаж&#10;&#10;Автоматически созданное описание" id="292" name="Google Shape;2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4991" y="819504"/>
            <a:ext cx="8202018" cy="574209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2"/>
          <p:cNvSpPr txBox="1"/>
          <p:nvPr/>
        </p:nvSpPr>
        <p:spPr>
          <a:xfrm>
            <a:off x="6096000" y="6519446"/>
            <a:ext cx="60977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 Detection in 20 Years: A Survey, 2019-2023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553362" y="265506"/>
            <a:ext cx="820201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развивается область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6096000" y="6519446"/>
            <a:ext cx="60977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 Detection in 20 Years: A Survey, 2019-2023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диаграмма, число, линия&#10;&#10;Автоматически созданное описание" id="302" name="Google Shape;30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654" y="786349"/>
            <a:ext cx="8026692" cy="576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94936fc1d_0_103"/>
          <p:cNvSpPr txBox="1"/>
          <p:nvPr/>
        </p:nvSpPr>
        <p:spPr>
          <a:xfrm>
            <a:off x="156444" y="6454182"/>
            <a:ext cx="352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294936fc1d_0_103"/>
          <p:cNvSpPr txBox="1"/>
          <p:nvPr/>
        </p:nvSpPr>
        <p:spPr>
          <a:xfrm>
            <a:off x="553362" y="265506"/>
            <a:ext cx="331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294936fc1d_0_103"/>
          <p:cNvSpPr txBox="1"/>
          <p:nvPr/>
        </p:nvSpPr>
        <p:spPr>
          <a:xfrm>
            <a:off x="553344" y="2025916"/>
            <a:ext cx="8665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1. Локализация объектов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757070"/>
                </a:solidFill>
              </a:rPr>
              <a:t>2. Постановка задачи детекции</a:t>
            </a:r>
            <a:endParaRPr b="1"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3</a:t>
            </a:r>
            <a:r>
              <a:rPr b="0"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2400">
                <a:solidFill>
                  <a:srgbClr val="757070"/>
                </a:solidFill>
              </a:rPr>
              <a:t>Двухстадийный подход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4. Одностадийный подход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5</a:t>
            </a:r>
            <a:r>
              <a:rPr b="0"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2400">
                <a:solidFill>
                  <a:srgbClr val="757070"/>
                </a:solidFill>
              </a:rPr>
              <a:t>Как подходить к решению задачи?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3294936fc1d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4725" y="2025925"/>
            <a:ext cx="2096500" cy="230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18" name="Google Shape;318;p14"/>
          <p:cNvSpPr txBox="1"/>
          <p:nvPr/>
        </p:nvSpPr>
        <p:spPr>
          <a:xfrm>
            <a:off x="553362" y="265506"/>
            <a:ext cx="1035085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оценивают качество одной детекции: IoU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4"/>
          <p:cNvSpPr txBox="1"/>
          <p:nvPr/>
        </p:nvSpPr>
        <p:spPr>
          <a:xfrm>
            <a:off x="2633663" y="6525076"/>
            <a:ext cx="95583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Evaluation metrics for object detection and segmentation: mAP</a:t>
            </a:r>
            <a:endParaRPr i="0" sz="16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диаграмма, снимок экрана, дизайн&#10;&#10;Автоматически созданное описание" id="320" name="Google Shape;320;p14"/>
          <p:cNvPicPr preferRelativeResize="0"/>
          <p:nvPr/>
        </p:nvPicPr>
        <p:blipFill rotWithShape="1">
          <a:blip r:embed="rId4">
            <a:alphaModFix/>
          </a:blip>
          <a:srcRect b="5507" l="6010" r="5185" t="4185"/>
          <a:stretch/>
        </p:blipFill>
        <p:spPr>
          <a:xfrm>
            <a:off x="1945525" y="1005732"/>
            <a:ext cx="7566532" cy="511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27" name="Google Shape;327;p15"/>
          <p:cNvSpPr txBox="1"/>
          <p:nvPr/>
        </p:nvSpPr>
        <p:spPr>
          <a:xfrm>
            <a:off x="553362" y="265506"/>
            <a:ext cx="1062517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оценивают качество одной детекции: IoU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15"/>
          <p:cNvPicPr preferRelativeResize="0"/>
          <p:nvPr/>
        </p:nvPicPr>
        <p:blipFill rotWithShape="1">
          <a:blip r:embed="rId3">
            <a:alphaModFix/>
          </a:blip>
          <a:srcRect b="0" l="0" r="0" t="45794"/>
          <a:stretch/>
        </p:blipFill>
        <p:spPr>
          <a:xfrm>
            <a:off x="203683" y="1158069"/>
            <a:ext cx="11988317" cy="336316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 txBox="1"/>
          <p:nvPr/>
        </p:nvSpPr>
        <p:spPr>
          <a:xfrm>
            <a:off x="6096000" y="5238265"/>
            <a:ext cx="59740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 – bbox, для которого IoU(bbox, gt) &gt; th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– bbox, для которого IoU(bbox, gt) &lt; th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FN – gt, для которого не нашлось bbox c IoU(bbox, gt) &gt; th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чек, Шрифт, белый&#10;&#10;Автоматически созданное описание" id="330" name="Google Shape;33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840" y="4822608"/>
            <a:ext cx="4452262" cy="175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553362" y="265506"/>
            <a:ext cx="1062517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оценивают качество всех детекций: mAP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6"/>
          <p:cNvSpPr txBox="1"/>
          <p:nvPr/>
        </p:nvSpPr>
        <p:spPr>
          <a:xfrm>
            <a:off x="588900" y="1043731"/>
            <a:ext cx="11103990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Мы оцениваем два пункта: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AutoNum type="arabicPeriod"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правильно ли мы предсказали класс бокса </a:t>
            </a:r>
            <a:endParaRPr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AutoNum type="arabicPeriod"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как хорошо бокс локализовали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Стандартная метрика - </a:t>
            </a:r>
            <a:r>
              <a:rPr b="1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mean Average Precision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или mAP. Mean работает в задаче многоклассовой детекции - усредняя AP всех классов, таким образом делая их равноправными вне зависимости от размера.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Как считаем AP для одного класса?</a:t>
            </a:r>
            <a:endParaRPr b="0"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Процедура такая: </a:t>
            </a:r>
            <a:endParaRPr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AutoNum type="arabicPeriod"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Сортируем по score все наши bbox-ы</a:t>
            </a:r>
            <a:endParaRPr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AutoNum type="arabicPeriod"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Берем детекцию с самым большим скором, пробуем матчить её с gt-боксами по IoU с ними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AutoNum type="arabicPeriod"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Е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сли IoU(det, gt) &gt; th, то эту детекцию записываем в TP, а gt помечаем как </a:t>
            </a:r>
            <a:r>
              <a:rPr b="0" lang="ru-RU" sz="1600" u="sng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занятой</a:t>
            </a: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и больше его в матчинге </a:t>
            </a:r>
            <a:r>
              <a:rPr lang="ru-RU" sz="1600" u="sng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не используем</a:t>
            </a: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(если IoU с несколькими gt &gt; th, то занимаем тот  gt с которым IoU наибольший)</a:t>
            </a:r>
            <a:endParaRPr b="0"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AutoNum type="arabicPeriod"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Т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ак же проверяем все остальные детекции по убыванию score-а - они пытаются матчиться со свободными gt, если не получится, то пишутся в FP </a:t>
            </a:r>
            <a:endParaRPr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AutoNum type="arabicPeriod"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Таким образом про все детекции мы поняли норм они (TP) или нет</a:t>
            </a: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(FP), а также у нас могли остаться невостребованные gt – они стали FN</a:t>
            </a:r>
            <a:endParaRPr b="0"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AutoNum type="arabicPeriod"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Теперь по нашему отранжированному списку bbox (и TP, и FP) для каждого ранга считаем Precision/Recall.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45" name="Google Shape;345;p17"/>
          <p:cNvSpPr txBox="1"/>
          <p:nvPr/>
        </p:nvSpPr>
        <p:spPr>
          <a:xfrm>
            <a:off x="553362" y="265506"/>
            <a:ext cx="1062517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оценивают качество всех детекций: mAP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текст, число, чек&#10;&#10;Автоматически созданное описание" id="346" name="Google Shape;3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46" y="1280938"/>
            <a:ext cx="5450564" cy="3109382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 выглядит как линия, График, диаграмма, число&#10;&#10;Автоматически созданное описание" id="347" name="Google Shape;3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6680" y="3483112"/>
            <a:ext cx="6545320" cy="3109382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8" name="Google Shape;348;p17"/>
          <p:cNvCxnSpPr>
            <a:stCxn id="346" idx="0"/>
            <a:endCxn id="347" idx="0"/>
          </p:cNvCxnSpPr>
          <p:nvPr/>
        </p:nvCxnSpPr>
        <p:spPr>
          <a:xfrm flipH="1" rot="-5400000">
            <a:off x="4767778" y="-668312"/>
            <a:ext cx="2202300" cy="6100800"/>
          </a:xfrm>
          <a:prstGeom prst="bentConnector3">
            <a:avLst>
              <a:gd fmla="val -10380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9" name="Google Shape;349;p17"/>
          <p:cNvSpPr txBox="1"/>
          <p:nvPr/>
        </p:nvSpPr>
        <p:spPr>
          <a:xfrm>
            <a:off x="830179" y="4482422"/>
            <a:ext cx="3356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Пусть у нас было 5 gt и 10 bbox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94936fc1d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6818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 Себе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294936fc1d_0_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1" name="Google Shape;161;g3294936fc1d_0_0"/>
          <p:cNvSpPr txBox="1"/>
          <p:nvPr/>
        </p:nvSpPr>
        <p:spPr>
          <a:xfrm>
            <a:off x="415600" y="1536625"/>
            <a:ext cx="4778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900">
                <a:solidFill>
                  <a:srgbClr val="595959"/>
                </a:solidFill>
              </a:rPr>
              <a:t>Преподаватель:</a:t>
            </a:r>
            <a:r>
              <a:rPr lang="ru-RU" sz="1900">
                <a:solidFill>
                  <a:srgbClr val="595959"/>
                </a:solidFill>
              </a:rPr>
              <a:t> Александр Неварко</a:t>
            </a:r>
            <a:endParaRPr b="1" sz="19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900">
                <a:solidFill>
                  <a:srgbClr val="595959"/>
                </a:solidFill>
              </a:rPr>
              <a:t>Альма-Матер: Физтех &amp; Сколтех</a:t>
            </a:r>
            <a:br>
              <a:rPr b="1" lang="ru-RU" sz="1900">
                <a:solidFill>
                  <a:srgbClr val="595959"/>
                </a:solidFill>
              </a:rPr>
            </a:br>
            <a:r>
              <a:rPr b="1" lang="ru-RU" sz="1900">
                <a:solidFill>
                  <a:srgbClr val="595959"/>
                </a:solidFill>
              </a:rPr>
              <a:t>Работал: Самолет, Aurorai</a:t>
            </a:r>
            <a:endParaRPr b="1" sz="19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900">
                <a:solidFill>
                  <a:srgbClr val="595959"/>
                </a:solidFill>
              </a:rPr>
              <a:t>Сейчас: Авито x НКБ Технологии</a:t>
            </a:r>
            <a:endParaRPr b="1" sz="19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595959"/>
              </a:solidFill>
            </a:endParaRPr>
          </a:p>
        </p:txBody>
      </p:sp>
      <p:pic>
        <p:nvPicPr>
          <p:cNvPr id="162" name="Google Shape;162;g3294936fc1d_0_0"/>
          <p:cNvPicPr preferRelativeResize="0"/>
          <p:nvPr/>
        </p:nvPicPr>
        <p:blipFill rotWithShape="1">
          <a:blip r:embed="rId3">
            <a:alphaModFix/>
          </a:blip>
          <a:srcRect b="37393" l="21742" r="16734" t="13782"/>
          <a:stretch/>
        </p:blipFill>
        <p:spPr>
          <a:xfrm>
            <a:off x="896150" y="3191150"/>
            <a:ext cx="3197948" cy="33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294936fc1d_0_0" title="Crane positioning and people detection dem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4532" y="1373267"/>
            <a:ext cx="6761866" cy="380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294936fc1d_0_0"/>
          <p:cNvSpPr txBox="1"/>
          <p:nvPr/>
        </p:nvSpPr>
        <p:spPr>
          <a:xfrm>
            <a:off x="6395467" y="564917"/>
            <a:ext cx="399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900">
                <a:solidFill>
                  <a:srgbClr val="595959"/>
                </a:solidFill>
              </a:rPr>
              <a:t>Про НКБ Технологии:</a:t>
            </a:r>
            <a:endParaRPr sz="1900"/>
          </a:p>
        </p:txBody>
      </p:sp>
      <p:pic>
        <p:nvPicPr>
          <p:cNvPr id="165" name="Google Shape;165;g3294936fc1d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5675" y="5176825"/>
            <a:ext cx="4878125" cy="16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/>
        </p:nvSpPr>
        <p:spPr>
          <a:xfrm>
            <a:off x="553362" y="265506"/>
            <a:ext cx="1062517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оценивают качество всех детекций: mAP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линия, График, диаграмма, число&#10;&#10;Автоматически созданное описание" id="356" name="Google Shape;3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6745"/>
            <a:ext cx="6834234" cy="344218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8"/>
          <p:cNvSpPr txBox="1"/>
          <p:nvPr/>
        </p:nvSpPr>
        <p:spPr>
          <a:xfrm>
            <a:off x="2376074" y="5840516"/>
            <a:ext cx="73869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Average Precision</a:t>
            </a:r>
            <a:r>
              <a:rPr b="0" i="0" lang="ru-RU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 - это площадь под такой интерполированной кривой. Лежит она в диапазоне 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[0, 1]</a:t>
            </a:r>
            <a:r>
              <a:rPr b="0" i="0" lang="ru-RU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 как и сами 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Precision/Recall</a:t>
            </a:r>
            <a:r>
              <a:rPr b="0" i="0" lang="ru-RU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ean average precision (mAP) - Part 2 &amp; Alumni (2018) - fast.ai Course  Forums" id="358" name="Google Shape;358;p18"/>
          <p:cNvPicPr preferRelativeResize="0"/>
          <p:nvPr/>
        </p:nvPicPr>
        <p:blipFill rotWithShape="1">
          <a:blip r:embed="rId4">
            <a:alphaModFix/>
          </a:blip>
          <a:srcRect b="16333" l="0" r="0" t="0"/>
          <a:stretch/>
        </p:blipFill>
        <p:spPr>
          <a:xfrm>
            <a:off x="7334117" y="1295300"/>
            <a:ext cx="4857883" cy="3705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/>
          <p:nvPr/>
        </p:nvSpPr>
        <p:spPr>
          <a:xfrm>
            <a:off x="553362" y="265506"/>
            <a:ext cx="1062517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оценивают качество всех детекций: mAP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cision-Recall curve for the cascaded YOLO model with ten-fold cross validation." id="365" name="Google Shape;3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910" y="939936"/>
            <a:ext cx="7448550" cy="583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553362" y="265506"/>
            <a:ext cx="820201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оценивают качество: mAP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881" y="1108709"/>
            <a:ext cx="10380238" cy="537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553362" y="265506"/>
            <a:ext cx="820201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оценивают качество: COCO</a:t>
            </a:r>
            <a:endParaRPr/>
          </a:p>
        </p:txBody>
      </p:sp>
      <p:pic>
        <p:nvPicPr>
          <p:cNvPr descr="The COCO form Object Detection Evaluation Metrics." id="381" name="Google Shape;3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1817" y="2096206"/>
            <a:ext cx="8008366" cy="292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94936fc1d_0_111"/>
          <p:cNvSpPr txBox="1"/>
          <p:nvPr/>
        </p:nvSpPr>
        <p:spPr>
          <a:xfrm>
            <a:off x="156444" y="6454182"/>
            <a:ext cx="352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3294936fc1d_0_111"/>
          <p:cNvSpPr txBox="1"/>
          <p:nvPr/>
        </p:nvSpPr>
        <p:spPr>
          <a:xfrm>
            <a:off x="553362" y="265506"/>
            <a:ext cx="331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3294936fc1d_0_111"/>
          <p:cNvSpPr txBox="1"/>
          <p:nvPr/>
        </p:nvSpPr>
        <p:spPr>
          <a:xfrm>
            <a:off x="553344" y="2025916"/>
            <a:ext cx="8665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1. Локализация объектов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2. Постановка задачи детекции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757070"/>
                </a:solidFill>
              </a:rPr>
              <a:t>3. Двухстадийный подход</a:t>
            </a:r>
            <a:endParaRPr b="1"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4. Одностадийный подход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5</a:t>
            </a:r>
            <a:r>
              <a:rPr b="0"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2400">
                <a:solidFill>
                  <a:srgbClr val="757070"/>
                </a:solidFill>
              </a:rPr>
              <a:t>Как подходить к решению задачи?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g3294936fc1d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4725" y="2025925"/>
            <a:ext cx="2096500" cy="230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3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HOG </a:t>
            </a:r>
            <a:endParaRPr/>
          </a:p>
        </p:txBody>
      </p:sp>
      <p:pic>
        <p:nvPicPr>
          <p:cNvPr id="398" name="Google Shape;3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69" y="1383747"/>
            <a:ext cx="8364711" cy="409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5798" y="2143891"/>
            <a:ext cx="2313191" cy="257021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3"/>
          <p:cNvSpPr txBox="1"/>
          <p:nvPr/>
        </p:nvSpPr>
        <p:spPr>
          <a:xfrm>
            <a:off x="6091990" y="6519446"/>
            <a:ext cx="610001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Histograms of Oriented Gradients for Human Detection, 2005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294936fc1d_0_337"/>
          <p:cNvSpPr txBox="1"/>
          <p:nvPr/>
        </p:nvSpPr>
        <p:spPr>
          <a:xfrm>
            <a:off x="156444" y="6454182"/>
            <a:ext cx="352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3294936fc1d_0_337"/>
          <p:cNvSpPr txBox="1"/>
          <p:nvPr/>
        </p:nvSpPr>
        <p:spPr>
          <a:xfrm>
            <a:off x="553362" y="265506"/>
            <a:ext cx="331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3294936fc1d_0_337"/>
          <p:cNvSpPr txBox="1"/>
          <p:nvPr/>
        </p:nvSpPr>
        <p:spPr>
          <a:xfrm>
            <a:off x="553344" y="2025916"/>
            <a:ext cx="8665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-RU" sz="2400">
                <a:solidFill>
                  <a:srgbClr val="757070"/>
                </a:solidFill>
              </a:rPr>
              <a:t>Локализация объектов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2. Постановка задачи детекции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757070"/>
                </a:solidFill>
              </a:rPr>
              <a:t>3. Двухстадийный подход</a:t>
            </a:r>
            <a:endParaRPr b="1"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4. Одностадийный подход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5</a:t>
            </a:r>
            <a:r>
              <a:rPr b="0"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2400">
                <a:solidFill>
                  <a:srgbClr val="757070"/>
                </a:solidFill>
              </a:rPr>
              <a:t>Как подходить к решению задачи?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g3294936fc1d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4725" y="2025925"/>
            <a:ext cx="2096500" cy="230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4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R-CNN</a:t>
            </a:r>
            <a:endParaRPr/>
          </a:p>
        </p:txBody>
      </p:sp>
      <p:sp>
        <p:nvSpPr>
          <p:cNvPr id="417" name="Google Shape;417;p24"/>
          <p:cNvSpPr txBox="1"/>
          <p:nvPr/>
        </p:nvSpPr>
        <p:spPr>
          <a:xfrm>
            <a:off x="171033" y="4251478"/>
            <a:ext cx="1184993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Идеи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ак-то нагенерим регионы (штук 2000, разных размеров и форм) где МОГУТ быть объекты (их зовем regions of interest),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есайзнем и подадим КАЖДЫЙ в CNN (AlexNet например) для получения дескриптора этого региона (4096 фич),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ля всех векторов-дескрипторов применим binary SVM для классификации, для каждого класса свой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ля боксов используем регрессию, чтобы уточнить локализацию positive examples - тех, что приматчились по IoU &gt; 0.3 к gt боксам (тут также используются векторы-дескрипторы)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тфильтруем слишком пересекающиеся боксы вокруг одного и того же объекта (NMS)</a:t>
            </a:r>
            <a:endParaRPr/>
          </a:p>
        </p:txBody>
      </p:sp>
      <p:sp>
        <p:nvSpPr>
          <p:cNvPr id="418" name="Google Shape;418;p24"/>
          <p:cNvSpPr txBox="1"/>
          <p:nvPr/>
        </p:nvSpPr>
        <p:spPr>
          <a:xfrm>
            <a:off x="3266122" y="6519446"/>
            <a:ext cx="892587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Region-based Convolutional Networks for Accurate Object Detection and Segmentation, 2014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снимок экрана, Шрифт&#10;&#10;Автоматически созданное описание" id="419" name="Google Shape;419;p24"/>
          <p:cNvPicPr preferRelativeResize="0"/>
          <p:nvPr/>
        </p:nvPicPr>
        <p:blipFill rotWithShape="1">
          <a:blip r:embed="rId4">
            <a:alphaModFix/>
          </a:blip>
          <a:srcRect b="0" l="0" r="0" t="16325"/>
          <a:stretch/>
        </p:blipFill>
        <p:spPr>
          <a:xfrm>
            <a:off x="906020" y="937020"/>
            <a:ext cx="10379960" cy="319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5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R-CNN: Selective Search</a:t>
            </a:r>
            <a:endParaRPr/>
          </a:p>
        </p:txBody>
      </p:sp>
      <p:sp>
        <p:nvSpPr>
          <p:cNvPr id="427" name="Google Shape;427;p25"/>
          <p:cNvSpPr txBox="1"/>
          <p:nvPr/>
        </p:nvSpPr>
        <p:spPr>
          <a:xfrm>
            <a:off x="3266122" y="6284905"/>
            <a:ext cx="89258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Region-based Convolutional Networks for Accurate Object Detection and Segmentation, 2014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Selective Search for Object Recognition, 2012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графический дизайн, Графика, Красочность&#10;&#10;Автоматически созданное описание" id="428" name="Google Shape;42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49702"/>
            <a:ext cx="12192000" cy="500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R-CNN: NMS</a:t>
            </a:r>
            <a:endParaRPr/>
          </a:p>
        </p:txBody>
      </p:sp>
      <p:pic>
        <p:nvPicPr>
          <p:cNvPr id="436" name="Google Shape;436;p26"/>
          <p:cNvPicPr preferRelativeResize="0"/>
          <p:nvPr/>
        </p:nvPicPr>
        <p:blipFill rotWithShape="1">
          <a:blip r:embed="rId3">
            <a:alphaModFix/>
          </a:blip>
          <a:srcRect b="5376" l="2718" r="2576" t="6634"/>
          <a:stretch/>
        </p:blipFill>
        <p:spPr>
          <a:xfrm>
            <a:off x="190325" y="1107693"/>
            <a:ext cx="11811351" cy="5382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553344" y="2025916"/>
            <a:ext cx="8665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-RU" sz="2400">
                <a:solidFill>
                  <a:srgbClr val="757070"/>
                </a:solidFill>
              </a:rPr>
              <a:t>Локализация объектов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2. Постановка задачи детекции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3</a:t>
            </a:r>
            <a:r>
              <a:rPr b="0"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2400">
                <a:solidFill>
                  <a:srgbClr val="757070"/>
                </a:solidFill>
              </a:rPr>
              <a:t>Двухстадийный подход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4. Одностадийный подход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5</a:t>
            </a:r>
            <a:r>
              <a:rPr b="0"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2400">
                <a:solidFill>
                  <a:srgbClr val="757070"/>
                </a:solidFill>
              </a:rPr>
              <a:t>Как подходить к решению задачи?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4725" y="2025925"/>
            <a:ext cx="2096500" cy="230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7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R-CNN: NMS</a:t>
            </a:r>
            <a:endParaRPr/>
          </a:p>
        </p:txBody>
      </p:sp>
      <p:sp>
        <p:nvSpPr>
          <p:cNvPr id="444" name="Google Shape;444;p27"/>
          <p:cNvSpPr txBox="1"/>
          <p:nvPr/>
        </p:nvSpPr>
        <p:spPr>
          <a:xfrm>
            <a:off x="3266122" y="6519446"/>
            <a:ext cx="892587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Region-based Convolutional Networks for Accurate Object Detection and Segmentation, 2014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7"/>
          <p:cNvSpPr txBox="1"/>
          <p:nvPr/>
        </p:nvSpPr>
        <p:spPr>
          <a:xfrm>
            <a:off x="553362" y="1198105"/>
            <a:ext cx="11252601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Hard-NMS</a:t>
            </a:r>
            <a:endParaRPr b="1"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б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ерем детекцию с наибольшим скором - best и сразу кладем в финальный список (она там первая)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2. считаем IoU </a:t>
            </a: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со всеми остальными детекциями которые пока в списке претендентов. Если для какой то детекции P IoU best_P &gt; threshold, то выкидываем P насовсем. Так жестоко поступаем со всеми детекциями!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3. если в первоначальном листе что то осталось, снова берем самую крутую </a:t>
            </a: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est детекцию (с наибольшим скором) и кладем в финальный список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4. теперь её сравниваем с бывшими подружками из списка претендентов (считаем IoU со всеми и выкидываем тех что выше порога)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5. повторяем пока список претендентов не будет пуст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Понятно что у неё есть недостаток - если объекты различны, но слишком близки не получится подобрать оптимально threshold на IoU, чтобы не оставлять и не выкидывать лишнее. </a:t>
            </a:r>
            <a:endParaRPr/>
          </a:p>
        </p:txBody>
      </p:sp>
      <p:sp>
        <p:nvSpPr>
          <p:cNvPr id="446" name="Google Shape;446;p27"/>
          <p:cNvSpPr txBox="1"/>
          <p:nvPr/>
        </p:nvSpPr>
        <p:spPr>
          <a:xfrm>
            <a:off x="508869" y="5212992"/>
            <a:ext cx="11252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вариант использовать </a:t>
            </a:r>
            <a:r>
              <a:rPr b="0" lang="ru-RU" sz="1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soft-NMS</a:t>
            </a:r>
            <a:r>
              <a:rPr b="0"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когда мы не выкидываем сильно сматченные детекции, а понижаем у 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сматченного с меньшим score этот score пропорционально IoU, то есть они понижают позицию в списке претендентов.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8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R-CNN: summary</a:t>
            </a:r>
            <a:endParaRPr/>
          </a:p>
        </p:txBody>
      </p:sp>
      <p:sp>
        <p:nvSpPr>
          <p:cNvPr id="454" name="Google Shape;454;p28"/>
          <p:cNvSpPr txBox="1"/>
          <p:nvPr/>
        </p:nvSpPr>
        <p:spPr>
          <a:xfrm>
            <a:off x="3266122" y="6519446"/>
            <a:ext cx="892587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Region-based Convolutional Networks for Accurate Object Detection and Segmentation, 2014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8"/>
          <p:cNvSpPr txBox="1"/>
          <p:nvPr/>
        </p:nvSpPr>
        <p:spPr>
          <a:xfrm>
            <a:off x="765106" y="4663807"/>
            <a:ext cx="1109320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SOTA, и с отрывом </a:t>
            </a:r>
            <a:endParaRPr b="0" i="0" sz="16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у системы много компонент - и CNN учи, и кучу SVM учи, и регрессию учи - очень долго учиться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на инференсе не лучше - selective search медленный! для каждого из 2000 реги</a:t>
            </a:r>
            <a:r>
              <a:rPr lang="ru-RU"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о</a:t>
            </a:r>
            <a:r>
              <a:rPr b="0" i="0" lang="ru-RU"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нов запускать CNN и проделывать все трюки медленно!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в оригинальной статье приводятся замеры - </a:t>
            </a:r>
            <a:r>
              <a:rPr b="1" i="0" lang="ru-RU"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10 to 45 seconds per image on a GPU</a:t>
            </a:r>
            <a:r>
              <a:rPr b="0" i="0" lang="ru-RU"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(!!!) в зависимости от сложности CNN для дескрипторов</a:t>
            </a:r>
            <a:endParaRPr/>
          </a:p>
        </p:txBody>
      </p:sp>
      <p:pic>
        <p:nvPicPr>
          <p:cNvPr descr="Изображение выглядит как текст, Шрифт, снимок экрана, белый&#10;&#10;Автоматически созданное описание" id="456" name="Google Shape;45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687" y="962960"/>
            <a:ext cx="11524625" cy="348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9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R-CNN</a:t>
            </a:r>
            <a:endParaRPr/>
          </a:p>
        </p:txBody>
      </p:sp>
      <p:sp>
        <p:nvSpPr>
          <p:cNvPr id="464" name="Google Shape;464;p29"/>
          <p:cNvSpPr txBox="1"/>
          <p:nvPr/>
        </p:nvSpPr>
        <p:spPr>
          <a:xfrm>
            <a:off x="553362" y="4884522"/>
            <a:ext cx="1151382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Идеи</a:t>
            </a:r>
            <a:r>
              <a:rPr b="0"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избавимся от кучи отдельных компонент (CNN/SVM/Regression), пусть </a:t>
            </a:r>
            <a:r>
              <a:rPr b="1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обе задачи делает сетка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с несколькими выходами! а учить мы её сможем end2end (loss состоит их 2х частей)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не будем запускать на регионах сеть 2000 раз (!!!!) а будем подавать на вход мощной сетки (VGG16) изображение целиком </a:t>
            </a:r>
            <a:r>
              <a:rPr b="1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1 раз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, получать feature map, как-то проецировать на неё первоначальные регионы и получать признаковые представления для каждого RoI сразу.</a:t>
            </a:r>
            <a:endParaRPr/>
          </a:p>
        </p:txBody>
      </p:sp>
      <p:sp>
        <p:nvSpPr>
          <p:cNvPr id="465" name="Google Shape;465;p29"/>
          <p:cNvSpPr txBox="1"/>
          <p:nvPr/>
        </p:nvSpPr>
        <p:spPr>
          <a:xfrm>
            <a:off x="6832283" y="6512670"/>
            <a:ext cx="53597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R-CNN, 2015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снимок экрана, диаграмма&#10;&#10;Автоматически созданное описание" id="466" name="Google Shape;46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0303" y="1026228"/>
            <a:ext cx="9511393" cy="3823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, снимок экрана, дизайн&#10;&#10;Автоматически созданное описание" id="472" name="Google Shape;4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8903" y="977772"/>
            <a:ext cx="9173897" cy="561226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0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0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R-CNN</a:t>
            </a:r>
            <a:endParaRPr/>
          </a:p>
        </p:txBody>
      </p:sp>
      <p:sp>
        <p:nvSpPr>
          <p:cNvPr id="475" name="Google Shape;475;p30"/>
          <p:cNvSpPr txBox="1"/>
          <p:nvPr/>
        </p:nvSpPr>
        <p:spPr>
          <a:xfrm>
            <a:off x="6832283" y="6454182"/>
            <a:ext cx="53597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R-CNN, 2015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1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R-CNN: RoI projection</a:t>
            </a:r>
            <a:endParaRPr/>
          </a:p>
        </p:txBody>
      </p:sp>
      <p:sp>
        <p:nvSpPr>
          <p:cNvPr id="483" name="Google Shape;483;p31"/>
          <p:cNvSpPr txBox="1"/>
          <p:nvPr/>
        </p:nvSpPr>
        <p:spPr>
          <a:xfrm>
            <a:off x="6832283" y="6454182"/>
            <a:ext cx="53597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R-CNN, 2015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текст, дизайн&#10;&#10;Автоматически созданное описание" id="484" name="Google Shape;48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44" y="842364"/>
            <a:ext cx="10572711" cy="391024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1"/>
          <p:cNvSpPr txBox="1"/>
          <p:nvPr/>
        </p:nvSpPr>
        <p:spPr>
          <a:xfrm>
            <a:off x="809644" y="5241917"/>
            <a:ext cx="1097279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VGG16 нам надо бы все размеры RoI 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меньшить в 32 раза и уложить на новую сетку.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Скорее всего спроецированный RoI не будет ложиться идеально по нашим блокам feature map. Ну ничего, округлим до меньшего.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2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R-CNN: RoI pooling</a:t>
            </a:r>
            <a:endParaRPr/>
          </a:p>
        </p:txBody>
      </p:sp>
      <p:sp>
        <p:nvSpPr>
          <p:cNvPr id="493" name="Google Shape;493;p32"/>
          <p:cNvSpPr txBox="1"/>
          <p:nvPr/>
        </p:nvSpPr>
        <p:spPr>
          <a:xfrm>
            <a:off x="6832283" y="6506729"/>
            <a:ext cx="53597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R-CNN, 2015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Шрифт, число, чек&#10;&#10;Автоматически созданное описание" id="494" name="Google Shape;49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869" y="1120140"/>
            <a:ext cx="11114778" cy="314633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2"/>
          <p:cNvSpPr txBox="1"/>
          <p:nvPr/>
        </p:nvSpPr>
        <p:spPr>
          <a:xfrm>
            <a:off x="332656" y="4809522"/>
            <a:ext cx="1154642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Мы спроецировали регионы в признаковое пространство, но они разного размера, а дескрипторы для них надо получить одинаковые (у нас дальше fc слои, они по-другому не умеют), поэтому используется RoI pooling.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Пусть нам надо для региона на выходе получить выход размера 2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2, так мы берем да делим наш регион на 2 секции по вертикали и на 2 по горизонтали. В полученных областях делаем привычный выбор максимума - и готово.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3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R-CNN: summary</a:t>
            </a:r>
            <a:endParaRPr/>
          </a:p>
        </p:txBody>
      </p:sp>
      <p:sp>
        <p:nvSpPr>
          <p:cNvPr id="503" name="Google Shape;503;p33"/>
          <p:cNvSpPr txBox="1"/>
          <p:nvPr/>
        </p:nvSpPr>
        <p:spPr>
          <a:xfrm>
            <a:off x="6832283" y="6454182"/>
            <a:ext cx="53597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R-CNN, 2015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3"/>
          <p:cNvSpPr txBox="1"/>
          <p:nvPr/>
        </p:nvSpPr>
        <p:spPr>
          <a:xfrm>
            <a:off x="890292" y="4566749"/>
            <a:ext cx="1093675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снова SOTA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осталось 2 компонента: Selective Search и Fast RCNN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пропускаем через CNN-сеть изображение целиком </a:t>
            </a:r>
            <a:r>
              <a:rPr b="1"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раз</a:t>
            </a:r>
            <a:r>
              <a:rPr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а RoI проецируются на полученную feature map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признаки из разных регионов приводятся в одну размерность с помощью помощью RolPooling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поэтому обучение быстрее в 9.8 раз, в инференс в </a:t>
            </a:r>
            <a:r>
              <a:rPr b="1"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213</a:t>
            </a:r>
            <a:r>
              <a:rPr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раз на одной из модификаций </a:t>
            </a:r>
            <a:endParaRPr/>
          </a:p>
        </p:txBody>
      </p:sp>
      <p:pic>
        <p:nvPicPr>
          <p:cNvPr descr="Изображение выглядит как текст, снимок экрана, Шрифт&#10;&#10;Автоматически созданное описание" id="505" name="Google Shape;50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39404"/>
            <a:ext cx="12192000" cy="242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, снимок экрана, дизайн, диаграмма&#10;&#10;Автоматически созданное описание" id="511" name="Google Shape;5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1899" y="385807"/>
            <a:ext cx="7235563" cy="608638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 R-CNN</a:t>
            </a:r>
            <a:endParaRPr/>
          </a:p>
        </p:txBody>
      </p:sp>
      <p:sp>
        <p:nvSpPr>
          <p:cNvPr id="513" name="Google Shape;513;p34"/>
          <p:cNvSpPr txBox="1"/>
          <p:nvPr/>
        </p:nvSpPr>
        <p:spPr>
          <a:xfrm>
            <a:off x="234538" y="4229196"/>
            <a:ext cx="586146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Идеи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Selective Search всё ещё отстой, давайте и его заменим сеткой (RPN - Region Proposal Net)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А всё остальное норм - Fast R-CNN, которая использует картинку и RoI и работает как классификатор и регрессор, оставляем</a:t>
            </a:r>
            <a:endParaRPr/>
          </a:p>
        </p:txBody>
      </p:sp>
      <p:sp>
        <p:nvSpPr>
          <p:cNvPr id="514" name="Google Shape;514;p34"/>
          <p:cNvSpPr txBox="1"/>
          <p:nvPr/>
        </p:nvSpPr>
        <p:spPr>
          <a:xfrm>
            <a:off x="0" y="6519446"/>
            <a:ext cx="89411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Faster R-CNN: Towards Real-Time Object Detection with Region Proposal Networks, 2016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5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 R-CNN: RPN</a:t>
            </a:r>
            <a:endParaRPr/>
          </a:p>
        </p:txBody>
      </p:sp>
      <p:sp>
        <p:nvSpPr>
          <p:cNvPr id="521" name="Google Shape;521;p35"/>
          <p:cNvSpPr txBox="1"/>
          <p:nvPr/>
        </p:nvSpPr>
        <p:spPr>
          <a:xfrm>
            <a:off x="3250883" y="6519446"/>
            <a:ext cx="89411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Faster R-CNN: Towards Real-Time Object Detection with Region Proposal Networks, 2016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5"/>
          <p:cNvSpPr txBox="1"/>
          <p:nvPr/>
        </p:nvSpPr>
        <p:spPr>
          <a:xfrm>
            <a:off x="383361" y="1569517"/>
            <a:ext cx="11425278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происходит в RPN?</a:t>
            </a:r>
            <a:endParaRPr b="0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Взяли картинку и прогнали через свертки - получили feature maps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На этих feature maps и будем учиться искать RoI! А когда получим боксы, будем их же использовать в сетке классификаторе-регрессоре.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Выберем </a:t>
            </a:r>
            <a:r>
              <a:rPr b="1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k якорей 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базовые формы bbox-ов, которые будем искать и дальше уточнять регрессором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Д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ля каждой точки на feature map фиксируем k заготовок для будущих боксов - якорей (в статье их 9) с центром в ней (для feature map H*W*C получим H*W*k якорей, по краям feature map они просто обрезаются), для каждого их них далее будем получать вероятности содержания объектов и уточнения расположения с помощью регрессии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робегаем сверткой по feature map и получаем новое представление, а затем на верх навешиваем fc слои для классификации и регрессии (здесь каждый нейрон в fc слоях отвечает за какой-то свой заранее установленный якорь)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Берем 6k лучших заготовок (где вероятнее всего объекты), делаем отсев по NMS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Выжившие регрессированные боксы отправляем дальше - на RoI Pooling по feature maps c 1 шага, а также на финальную классификацию и регрессию. Делаем внутри классов ещё отсев по NMS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6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 R-CNN: RPN</a:t>
            </a:r>
            <a:endParaRPr/>
          </a:p>
        </p:txBody>
      </p:sp>
      <p:sp>
        <p:nvSpPr>
          <p:cNvPr id="529" name="Google Shape;529;p36"/>
          <p:cNvSpPr txBox="1"/>
          <p:nvPr/>
        </p:nvSpPr>
        <p:spPr>
          <a:xfrm>
            <a:off x="3250883" y="6519446"/>
            <a:ext cx="89411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Faster R-CNN: Towards Real-Time Object Detection with Region Proposal Networks, 2016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диаграмма, линия, снимок экрана&#10;&#10;Автоматически созданное описание" id="530" name="Google Shape;530;p36"/>
          <p:cNvPicPr preferRelativeResize="0"/>
          <p:nvPr/>
        </p:nvPicPr>
        <p:blipFill rotWithShape="1">
          <a:blip r:embed="rId4">
            <a:alphaModFix/>
          </a:blip>
          <a:srcRect b="0" l="4115" r="577" t="0"/>
          <a:stretch/>
        </p:blipFill>
        <p:spPr>
          <a:xfrm>
            <a:off x="71919" y="1250737"/>
            <a:ext cx="7407668" cy="4649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диаграмма, линия, Прямоугольник, График&#10;&#10;Автоматически созданное описание" id="531" name="Google Shape;53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5589" y="2026020"/>
            <a:ext cx="4164492" cy="3098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94936fc1d_0_95"/>
          <p:cNvSpPr txBox="1"/>
          <p:nvPr/>
        </p:nvSpPr>
        <p:spPr>
          <a:xfrm>
            <a:off x="156444" y="6454182"/>
            <a:ext cx="352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294936fc1d_0_95"/>
          <p:cNvSpPr txBox="1"/>
          <p:nvPr/>
        </p:nvSpPr>
        <p:spPr>
          <a:xfrm>
            <a:off x="553362" y="265506"/>
            <a:ext cx="331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294936fc1d_0_95"/>
          <p:cNvSpPr txBox="1"/>
          <p:nvPr/>
        </p:nvSpPr>
        <p:spPr>
          <a:xfrm>
            <a:off x="553344" y="2025916"/>
            <a:ext cx="8665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757070"/>
                </a:solidFill>
              </a:rPr>
              <a:t>1. Локализация объектов</a:t>
            </a:r>
            <a:endParaRPr b="1"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2. Постановка задачи детекции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3</a:t>
            </a:r>
            <a:r>
              <a:rPr b="0"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2400">
                <a:solidFill>
                  <a:srgbClr val="757070"/>
                </a:solidFill>
              </a:rPr>
              <a:t>Двухстадийный подход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4. Одностадийный подход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5</a:t>
            </a:r>
            <a:r>
              <a:rPr b="0"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2400">
                <a:solidFill>
                  <a:srgbClr val="757070"/>
                </a:solidFill>
              </a:rPr>
              <a:t>Как подходить к решению задачи?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3294936fc1d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4725" y="2025925"/>
            <a:ext cx="2096500" cy="230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 R-CNN: summary</a:t>
            </a:r>
            <a:endParaRPr/>
          </a:p>
        </p:txBody>
      </p:sp>
      <p:sp>
        <p:nvSpPr>
          <p:cNvPr id="538" name="Google Shape;538;p37"/>
          <p:cNvSpPr txBox="1"/>
          <p:nvPr/>
        </p:nvSpPr>
        <p:spPr>
          <a:xfrm>
            <a:off x="3250883" y="6267680"/>
            <a:ext cx="89411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Faster R-CNN: Towards Real-Time Object Detection with Region Proposal Networks, 2016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https://pytorch.org/vision/stable/models/faster_rcnn.html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7"/>
          <p:cNvSpPr txBox="1"/>
          <p:nvPr/>
        </p:nvSpPr>
        <p:spPr>
          <a:xfrm>
            <a:off x="553362" y="4526498"/>
            <a:ext cx="1141952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ого, у нас снова SOTA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при этом </a:t>
            </a:r>
            <a:r>
              <a:rPr b="1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весь подход свёрточный</a:t>
            </a:r>
            <a:endParaRPr b="1"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по скорости достигли 5 fps, а в самой легкой модификации 17 fps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о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бучается два отдельных модуля: сперва RPN, потом Fast R-CNN, снова RPN на основе обновленных feature maps, и опять Fast R-CNN</a:t>
            </a: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, что сложно и неприятно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сеть </a:t>
            </a:r>
            <a:r>
              <a:rPr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довольно </a:t>
            </a:r>
            <a:r>
              <a:rPr b="0" lang="ru-RU" sz="1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быстрая и точная, сильный бейзлайн надолго</a:t>
            </a:r>
            <a:endParaRPr b="0" sz="1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текст, Шрифт, число, снимок экрана&#10;&#10;Автоматически созданное описание" id="540" name="Google Shape;54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5722" y="1075478"/>
            <a:ext cx="8540555" cy="1943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Шрифт, число, снимок экрана&#10;&#10;Автоматически созданное описание" id="541" name="Google Shape;54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5722" y="3275248"/>
            <a:ext cx="8540555" cy="1079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294936fc1d_0_345"/>
          <p:cNvSpPr txBox="1"/>
          <p:nvPr/>
        </p:nvSpPr>
        <p:spPr>
          <a:xfrm>
            <a:off x="156444" y="6454182"/>
            <a:ext cx="352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3294936fc1d_0_345"/>
          <p:cNvSpPr txBox="1"/>
          <p:nvPr/>
        </p:nvSpPr>
        <p:spPr>
          <a:xfrm>
            <a:off x="553362" y="265506"/>
            <a:ext cx="331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3294936fc1d_0_345"/>
          <p:cNvSpPr txBox="1"/>
          <p:nvPr/>
        </p:nvSpPr>
        <p:spPr>
          <a:xfrm>
            <a:off x="553344" y="2025916"/>
            <a:ext cx="8665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-RU" sz="2400">
                <a:solidFill>
                  <a:srgbClr val="757070"/>
                </a:solidFill>
              </a:rPr>
              <a:t>Локализация объектов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2. Постановка задачи детекции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3</a:t>
            </a:r>
            <a:r>
              <a:rPr b="0"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2400">
                <a:solidFill>
                  <a:srgbClr val="757070"/>
                </a:solidFill>
              </a:rPr>
              <a:t>Двухстадийный подход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757070"/>
                </a:solidFill>
              </a:rPr>
              <a:t>4. Одностадийный подход</a:t>
            </a:r>
            <a:endParaRPr b="1"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5</a:t>
            </a:r>
            <a:r>
              <a:rPr b="0"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2400">
                <a:solidFill>
                  <a:srgbClr val="757070"/>
                </a:solidFill>
              </a:rPr>
              <a:t>Как подходить к решению задачи?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g3294936fc1d_0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4725" y="2025925"/>
            <a:ext cx="2096500" cy="230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294936fc1d_0_178"/>
          <p:cNvSpPr txBox="1"/>
          <p:nvPr>
            <p:ph type="title"/>
          </p:nvPr>
        </p:nvSpPr>
        <p:spPr>
          <a:xfrm>
            <a:off x="415600" y="1869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latin typeface="Arial"/>
                <a:ea typeface="Arial"/>
                <a:cs typeface="Arial"/>
                <a:sym typeface="Arial"/>
              </a:rPr>
              <a:t>Мотивация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3294936fc1d_0_178"/>
          <p:cNvSpPr txBox="1"/>
          <p:nvPr>
            <p:ph idx="1" type="body"/>
          </p:nvPr>
        </p:nvSpPr>
        <p:spPr>
          <a:xfrm>
            <a:off x="415600" y="9270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Задачи в реальном времени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Масштабирование на большое количество камер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Запуск на низкопроизводительных устройствах (телефоны, одноплатники)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End-to-end обучение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g3294936fc1d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900" y="3429000"/>
            <a:ext cx="5716768" cy="321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3294936fc1d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500" y="2923433"/>
            <a:ext cx="3774200" cy="37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3294936fc1d_0_178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294936fc1d_0_284"/>
          <p:cNvSpPr txBox="1"/>
          <p:nvPr>
            <p:ph type="title"/>
          </p:nvPr>
        </p:nvSpPr>
        <p:spPr>
          <a:xfrm>
            <a:off x="415600" y="1739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Сравнение скорости работы</a:t>
            </a:r>
            <a:endParaRPr/>
          </a:p>
        </p:txBody>
      </p:sp>
      <p:graphicFrame>
        <p:nvGraphicFramePr>
          <p:cNvPr id="565" name="Google Shape;565;g3294936fc1d_0_284"/>
          <p:cNvGraphicFramePr/>
          <p:nvPr/>
        </p:nvGraphicFramePr>
        <p:xfrm>
          <a:off x="677933" y="12459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{A56B744B-64B2-4ACF-9E7F-439DC83E5DB7}</a:tableStyleId>
              </a:tblPr>
              <a:tblGrid>
                <a:gridCol w="3160925"/>
                <a:gridCol w="1708075"/>
                <a:gridCol w="1311675"/>
                <a:gridCol w="1627975"/>
                <a:gridCol w="3182125"/>
              </a:tblGrid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Модель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Скорость</a:t>
                      </a:r>
                      <a:endParaRPr b="1"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Расстояние (скорость машины - 60 км/ч)</a:t>
                      </a:r>
                      <a:endParaRPr b="1"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 (2-stage)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233 м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 </a:t>
                      </a:r>
                      <a:r>
                        <a:rPr lang="ru-RU" sz="20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(2-stage)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333 м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 </a:t>
                      </a:r>
                      <a:r>
                        <a:rPr lang="ru-RU" sz="20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(2-stage)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 м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 </a:t>
                      </a:r>
                      <a:r>
                        <a:rPr lang="ru-RU" sz="20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(2-stage)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2.3 м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 (1-stage)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36 см</a:t>
                      </a:r>
                      <a:endParaRPr sz="2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121900" marB="121900" marR="121900" marL="121900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66" name="Google Shape;566;g3294936fc1d_0_284"/>
          <p:cNvPicPr preferRelativeResize="0"/>
          <p:nvPr/>
        </p:nvPicPr>
        <p:blipFill rotWithShape="1">
          <a:blip r:embed="rId3">
            <a:alphaModFix/>
          </a:blip>
          <a:srcRect b="15440" l="7997" r="6195" t="0"/>
          <a:stretch/>
        </p:blipFill>
        <p:spPr>
          <a:xfrm>
            <a:off x="271367" y="5005533"/>
            <a:ext cx="2910933" cy="1778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g3294936fc1d_0_284"/>
          <p:cNvCxnSpPr/>
          <p:nvPr/>
        </p:nvCxnSpPr>
        <p:spPr>
          <a:xfrm>
            <a:off x="3380075" y="6044850"/>
            <a:ext cx="87549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g3294936fc1d_0_2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4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4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v1</a:t>
            </a:r>
            <a:endParaRPr/>
          </a:p>
        </p:txBody>
      </p:sp>
      <p:sp>
        <p:nvSpPr>
          <p:cNvPr id="576" name="Google Shape;576;p44"/>
          <p:cNvSpPr txBox="1"/>
          <p:nvPr/>
        </p:nvSpPr>
        <p:spPr>
          <a:xfrm>
            <a:off x="6094096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 Only Look Once: Unified, Real-Time Object Detection, 2015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зарисовка, диаграмма, Шрифт&#10;&#10;Автоматически созданное описание" id="577" name="Google Shape;57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4" y="1211579"/>
            <a:ext cx="11851383" cy="492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294936fc1d_0_80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Подход: на примере</a:t>
            </a:r>
            <a:endParaRPr/>
          </a:p>
        </p:txBody>
      </p:sp>
      <p:pic>
        <p:nvPicPr>
          <p:cNvPr id="583" name="Google Shape;583;g3294936fc1d_0_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733" y="2348667"/>
            <a:ext cx="9265969" cy="420353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3294936fc1d_0_807"/>
          <p:cNvSpPr txBox="1"/>
          <p:nvPr>
            <p:ph idx="1" type="body"/>
          </p:nvPr>
        </p:nvSpPr>
        <p:spPr>
          <a:xfrm>
            <a:off x="415600" y="1536633"/>
            <a:ext cx="11360700" cy="520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Модель, обученная на большом датасете, например ImageNet (&gt;14 млн. картинок)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/>
              <a:t>Картинки отсюда: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https://www.jeremyjordan.me/object-detection-one-stage/</a:t>
            </a:r>
            <a:r>
              <a:rPr lang="ru-RU"/>
              <a:t> </a:t>
            </a:r>
            <a:endParaRPr/>
          </a:p>
        </p:txBody>
      </p:sp>
      <p:sp>
        <p:nvSpPr>
          <p:cNvPr id="585" name="Google Shape;585;g3294936fc1d_0_8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294936fc1d_0_8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Подход: на примере</a:t>
            </a:r>
            <a:endParaRPr/>
          </a:p>
        </p:txBody>
      </p:sp>
      <p:pic>
        <p:nvPicPr>
          <p:cNvPr id="591" name="Google Shape;591;g3294936fc1d_0_814"/>
          <p:cNvPicPr preferRelativeResize="0"/>
          <p:nvPr/>
        </p:nvPicPr>
        <p:blipFill rotWithShape="1">
          <a:blip r:embed="rId3">
            <a:alphaModFix/>
          </a:blip>
          <a:srcRect b="0" l="0" r="0" t="4634"/>
          <a:stretch/>
        </p:blipFill>
        <p:spPr>
          <a:xfrm>
            <a:off x="1045733" y="2348667"/>
            <a:ext cx="9265966" cy="4418233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3294936fc1d_0_8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Отрежем классификационные слои. Выходной тензор содержит карту активаций значимых признаков оригинального изображения.</a:t>
            </a:r>
            <a:endParaRPr/>
          </a:p>
        </p:txBody>
      </p:sp>
      <p:sp>
        <p:nvSpPr>
          <p:cNvPr id="593" name="Google Shape;593;g3294936fc1d_0_8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294936fc1d_0_8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Подход: на примере</a:t>
            </a:r>
            <a:endParaRPr/>
          </a:p>
        </p:txBody>
      </p:sp>
      <p:pic>
        <p:nvPicPr>
          <p:cNvPr id="599" name="Google Shape;599;g3294936fc1d_0_821"/>
          <p:cNvPicPr preferRelativeResize="0"/>
          <p:nvPr/>
        </p:nvPicPr>
        <p:blipFill rotWithShape="1">
          <a:blip r:embed="rId3">
            <a:alphaModFix/>
          </a:blip>
          <a:srcRect b="0" l="0" r="0" t="3577"/>
          <a:stretch/>
        </p:blipFill>
        <p:spPr>
          <a:xfrm>
            <a:off x="1045733" y="2348667"/>
            <a:ext cx="9265965" cy="436536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3294936fc1d_0_82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Каждый пиксель карты активаций может быть сопоставлен с областью исходной картинки (в данном примере - это ячейка сетки 7х7).</a:t>
            </a:r>
            <a:endParaRPr/>
          </a:p>
        </p:txBody>
      </p:sp>
      <p:sp>
        <p:nvSpPr>
          <p:cNvPr id="601" name="Google Shape;601;g3294936fc1d_0_8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294936fc1d_0_82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Подход: на примере</a:t>
            </a:r>
            <a:endParaRPr/>
          </a:p>
        </p:txBody>
      </p:sp>
      <p:pic>
        <p:nvPicPr>
          <p:cNvPr id="607" name="Google Shape;607;g3294936fc1d_0_8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300" y="2755700"/>
            <a:ext cx="10159398" cy="381113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294936fc1d_0_828"/>
          <p:cNvSpPr txBox="1"/>
          <p:nvPr>
            <p:ph idx="1" type="body"/>
          </p:nvPr>
        </p:nvSpPr>
        <p:spPr>
          <a:xfrm>
            <a:off x="415600" y="1536633"/>
            <a:ext cx="11360700" cy="133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Исходя из разметки, назначим ячейку, в которой находится центр бокса “ответственно” за данный объект.</a:t>
            </a:r>
            <a:endParaRPr/>
          </a:p>
        </p:txBody>
      </p:sp>
      <p:sp>
        <p:nvSpPr>
          <p:cNvPr id="609" name="Google Shape;609;g3294936fc1d_0_8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294936fc1d_0_8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Подход: на примере</a:t>
            </a:r>
            <a:endParaRPr/>
          </a:p>
        </p:txBody>
      </p:sp>
      <p:pic>
        <p:nvPicPr>
          <p:cNvPr id="615" name="Google Shape;615;g3294936fc1d_0_835"/>
          <p:cNvPicPr preferRelativeResize="0"/>
          <p:nvPr/>
        </p:nvPicPr>
        <p:blipFill rotWithShape="1">
          <a:blip r:embed="rId3">
            <a:alphaModFix/>
          </a:blip>
          <a:srcRect b="2552" l="0" r="0" t="2561"/>
          <a:stretch/>
        </p:blipFill>
        <p:spPr>
          <a:xfrm>
            <a:off x="1045733" y="2348667"/>
            <a:ext cx="9265968" cy="420353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3294936fc1d_0_835"/>
          <p:cNvSpPr txBox="1"/>
          <p:nvPr>
            <p:ph idx="1" type="body"/>
          </p:nvPr>
        </p:nvSpPr>
        <p:spPr>
          <a:xfrm>
            <a:off x="415600" y="1536633"/>
            <a:ext cx="11360700" cy="141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Добавим свёрточный слой, который будет предсказывать наличие объекта в ячейке исходя из всех 512 соответствующих слоёв активаций</a:t>
            </a:r>
            <a:endParaRPr/>
          </a:p>
        </p:txBody>
      </p:sp>
      <p:sp>
        <p:nvSpPr>
          <p:cNvPr id="617" name="Google Shape;617;g3294936fc1d_0_8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124344" y="1727085"/>
            <a:ext cx="2904760" cy="3067024"/>
          </a:xfrm>
          <a:prstGeom prst="roundRect">
            <a:avLst>
              <a:gd fmla="val 2391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3151662" y="1727085"/>
            <a:ext cx="2904760" cy="3067024"/>
          </a:xfrm>
          <a:prstGeom prst="roundRect">
            <a:avLst>
              <a:gd fmla="val 2391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6192233" y="1727085"/>
            <a:ext cx="2863847" cy="3067026"/>
          </a:xfrm>
          <a:prstGeom prst="roundRect">
            <a:avLst>
              <a:gd fmla="val 2391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9174553" y="1727085"/>
            <a:ext cx="2904760" cy="3067024"/>
          </a:xfrm>
          <a:prstGeom prst="roundRect">
            <a:avLst>
              <a:gd fmla="val 2391" name="adj"/>
            </a:avLst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104801" y="1902137"/>
            <a:ext cx="2920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113143" y="4310755"/>
            <a:ext cx="2916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3143786" y="1896440"/>
            <a:ext cx="29205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 + 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Localization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3248174" y="4310755"/>
            <a:ext cx="2916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6127704" y="1886291"/>
            <a:ext cx="29205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b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Detection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6162359" y="4310757"/>
            <a:ext cx="2916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ru-RU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ru-RU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DUCK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9219551" y="1849879"/>
            <a:ext cx="29205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Instance </a:t>
            </a:r>
            <a:b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9185920" y="4311157"/>
            <a:ext cx="2916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ru-RU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ru-RU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DUCK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6"/>
          <p:cNvPicPr preferRelativeResize="0"/>
          <p:nvPr/>
        </p:nvPicPr>
        <p:blipFill rotWithShape="1">
          <a:blip r:embed="rId3">
            <a:alphaModFix/>
          </a:blip>
          <a:srcRect b="34322" l="1948" r="76765" t="21360"/>
          <a:stretch/>
        </p:blipFill>
        <p:spPr>
          <a:xfrm>
            <a:off x="839395" y="2677419"/>
            <a:ext cx="1613514" cy="161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"/>
          <p:cNvPicPr preferRelativeResize="0"/>
          <p:nvPr/>
        </p:nvPicPr>
        <p:blipFill rotWithShape="1">
          <a:blip r:embed="rId3">
            <a:alphaModFix/>
          </a:blip>
          <a:srcRect b="34322" l="24934" r="53779" t="21360"/>
          <a:stretch/>
        </p:blipFill>
        <p:spPr>
          <a:xfrm>
            <a:off x="3866713" y="2677419"/>
            <a:ext cx="1613514" cy="161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 b="34322" l="49434" r="27507" t="21360"/>
          <a:stretch/>
        </p:blipFill>
        <p:spPr>
          <a:xfrm>
            <a:off x="6884629" y="2677421"/>
            <a:ext cx="1613514" cy="161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34322" l="75574" r="1367" t="21360"/>
          <a:stretch/>
        </p:blipFill>
        <p:spPr>
          <a:xfrm>
            <a:off x="9889604" y="2677419"/>
            <a:ext cx="1613514" cy="161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294936fc1d_0_842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Подход: на примере</a:t>
            </a:r>
            <a:endParaRPr/>
          </a:p>
        </p:txBody>
      </p:sp>
      <p:sp>
        <p:nvSpPr>
          <p:cNvPr id="623" name="Google Shape;623;g3294936fc1d_0_842"/>
          <p:cNvSpPr txBox="1"/>
          <p:nvPr>
            <p:ph idx="1" type="body"/>
          </p:nvPr>
        </p:nvSpPr>
        <p:spPr>
          <a:xfrm>
            <a:off x="415600" y="1028633"/>
            <a:ext cx="11360700" cy="484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Чтобы детектировать несколько объектов на картинке, определим:</a:t>
            </a:r>
            <a:endParaRPr/>
          </a:p>
          <a:p>
            <a:pPr indent="-457200" lvl="0" marL="6096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Вероятность нахождения объекта в ячейке: p_obj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Вероятность принадлежности объекта классу (при условии наличия объекта) : c_1, c_2, c_3, … c_n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Параметры бокса - положение центра, ширина и высота: t_x, t_y, t_w, t_h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Также учтём, что в одной и той же ячейке могут быть центры нескольких объектов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/>
              <a:t>Таким образом, один бокс описывается вектором длины 5 + С (кол-во классов):</a:t>
            </a:r>
            <a:endParaRPr/>
          </a:p>
        </p:txBody>
      </p:sp>
      <p:pic>
        <p:nvPicPr>
          <p:cNvPr id="624" name="Google Shape;624;g3294936fc1d_0_842"/>
          <p:cNvPicPr preferRelativeResize="0"/>
          <p:nvPr/>
        </p:nvPicPr>
        <p:blipFill rotWithShape="1">
          <a:blip r:embed="rId3">
            <a:alphaModFix/>
          </a:blip>
          <a:srcRect b="30597" l="47169" r="10643" t="40734"/>
          <a:stretch/>
        </p:blipFill>
        <p:spPr>
          <a:xfrm>
            <a:off x="3293333" y="5081833"/>
            <a:ext cx="5143502" cy="157883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3294936fc1d_0_8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294936fc1d_0_849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Подход: на примере</a:t>
            </a:r>
            <a:endParaRPr/>
          </a:p>
        </p:txBody>
      </p:sp>
      <p:pic>
        <p:nvPicPr>
          <p:cNvPr id="631" name="Google Shape;631;g3294936fc1d_0_849"/>
          <p:cNvPicPr preferRelativeResize="0"/>
          <p:nvPr/>
        </p:nvPicPr>
        <p:blipFill rotWithShape="1">
          <a:blip r:embed="rId3">
            <a:alphaModFix/>
          </a:blip>
          <a:srcRect b="0" l="7158" r="2458" t="10225"/>
          <a:stretch/>
        </p:blipFill>
        <p:spPr>
          <a:xfrm>
            <a:off x="4711767" y="3042667"/>
            <a:ext cx="7215733" cy="37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3294936fc1d_0_849"/>
          <p:cNvSpPr txBox="1"/>
          <p:nvPr>
            <p:ph idx="1" type="body"/>
          </p:nvPr>
        </p:nvSpPr>
        <p:spPr>
          <a:xfrm>
            <a:off x="415600" y="927033"/>
            <a:ext cx="8687100" cy="422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Итоговый выходной тензор имеет размерность: NxNxB(C+5), где</a:t>
            </a:r>
            <a:endParaRPr/>
          </a:p>
          <a:p>
            <a:pPr indent="-457200" lvl="0" marL="6096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N - размерность сетки, на примере = 7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C - количество классов, на примере = 4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B - максимальное количество объектов с центром в одной ячейке, на примере = 2</a:t>
            </a:r>
            <a:endParaRPr/>
          </a:p>
        </p:txBody>
      </p:sp>
      <p:sp>
        <p:nvSpPr>
          <p:cNvPr id="633" name="Google Shape;633;g3294936fc1d_0_8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294936fc1d_0_901"/>
          <p:cNvSpPr txBox="1"/>
          <p:nvPr>
            <p:ph type="title"/>
          </p:nvPr>
        </p:nvSpPr>
        <p:spPr>
          <a:xfrm>
            <a:off x="415600" y="114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Отбор предсказаний</a:t>
            </a:r>
            <a:endParaRPr/>
          </a:p>
        </p:txBody>
      </p:sp>
      <p:sp>
        <p:nvSpPr>
          <p:cNvPr id="639" name="Google Shape;639;g3294936fc1d_0_901"/>
          <p:cNvSpPr txBox="1"/>
          <p:nvPr>
            <p:ph idx="1" type="body"/>
          </p:nvPr>
        </p:nvSpPr>
        <p:spPr>
          <a:xfrm>
            <a:off x="415600" y="877683"/>
            <a:ext cx="11360700" cy="538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выходе мы получили предсказания для фиксированного количества боксов (N * N * B). Что делать, если на картинке меньше объектов?</a:t>
            </a:r>
            <a:endParaRPr/>
          </a:p>
          <a:p>
            <a:pPr indent="-457200" lvl="0" marL="609600" rtl="0" algn="l">
              <a:spcBef>
                <a:spcPts val="1600"/>
              </a:spcBef>
              <a:spcAft>
                <a:spcPts val="0"/>
              </a:spcAft>
              <a:buSzPts val="2400"/>
              <a:buAutoNum type="arabicParenR"/>
            </a:pPr>
            <a:r>
              <a:rPr lang="ru-RU"/>
              <a:t>Фильтруем пустые ячейки по величине p_obj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ru-RU"/>
              <a:t>Что делать с несколькими кандидатами для одного объекта? p_obj у них будет выше порогового значения -&gt; NMS   </a:t>
            </a:r>
            <a:endParaRPr/>
          </a:p>
        </p:txBody>
      </p:sp>
      <p:sp>
        <p:nvSpPr>
          <p:cNvPr id="640" name="Google Shape;640;g3294936fc1d_0_901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41" name="Google Shape;641;g3294936fc1d_0_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525" y="3341698"/>
            <a:ext cx="5813852" cy="32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294936fc1d_0_480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</a:t>
            </a:r>
            <a:endParaRPr/>
          </a:p>
        </p:txBody>
      </p:sp>
      <p:sp>
        <p:nvSpPr>
          <p:cNvPr id="647" name="Google Shape;647;g3294936fc1d_0_480"/>
          <p:cNvSpPr txBox="1"/>
          <p:nvPr>
            <p:ph idx="1" type="body"/>
          </p:nvPr>
        </p:nvSpPr>
        <p:spPr>
          <a:xfrm>
            <a:off x="415600" y="920567"/>
            <a:ext cx="11360700" cy="146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Имея разметку, сформируем её в виде, похожем на вид тензора, описывающего наши боксы:</a:t>
            </a:r>
            <a:endParaRPr/>
          </a:p>
        </p:txBody>
      </p:sp>
      <p:pic>
        <p:nvPicPr>
          <p:cNvPr id="648" name="Google Shape;648;g3294936fc1d_0_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200" y="2180834"/>
            <a:ext cx="4607267" cy="459733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294936fc1d_0_4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294936fc1d_0_487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</a:t>
            </a:r>
            <a:endParaRPr/>
          </a:p>
        </p:txBody>
      </p:sp>
      <p:sp>
        <p:nvSpPr>
          <p:cNvPr id="655" name="Google Shape;655;g3294936fc1d_0_487"/>
          <p:cNvSpPr txBox="1"/>
          <p:nvPr>
            <p:ph idx="1" type="body"/>
          </p:nvPr>
        </p:nvSpPr>
        <p:spPr>
          <a:xfrm>
            <a:off x="415600" y="1130233"/>
            <a:ext cx="11360700" cy="141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Выделим ячейку, ответственную за конкретный бокс</a:t>
            </a:r>
            <a:endParaRPr/>
          </a:p>
        </p:txBody>
      </p:sp>
      <p:pic>
        <p:nvPicPr>
          <p:cNvPr id="656" name="Google Shape;656;g3294936fc1d_0_487"/>
          <p:cNvPicPr preferRelativeResize="0"/>
          <p:nvPr/>
        </p:nvPicPr>
        <p:blipFill rotWithShape="1">
          <a:blip r:embed="rId3">
            <a:alphaModFix/>
          </a:blip>
          <a:srcRect b="0" l="18949" r="0" t="0"/>
          <a:stretch/>
        </p:blipFill>
        <p:spPr>
          <a:xfrm>
            <a:off x="4058036" y="2619500"/>
            <a:ext cx="3903101" cy="3910167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3294936fc1d_0_4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294936fc1d_0_494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</a:t>
            </a:r>
            <a:endParaRPr/>
          </a:p>
        </p:txBody>
      </p:sp>
      <p:sp>
        <p:nvSpPr>
          <p:cNvPr id="663" name="Google Shape;663;g3294936fc1d_0_494"/>
          <p:cNvSpPr txBox="1"/>
          <p:nvPr>
            <p:ph idx="1" type="body"/>
          </p:nvPr>
        </p:nvSpPr>
        <p:spPr>
          <a:xfrm>
            <a:off x="415600" y="1130233"/>
            <a:ext cx="11360700" cy="141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Присвоим этой ячейке вероятность соответствующего класса равной 1</a:t>
            </a:r>
            <a:endParaRPr/>
          </a:p>
        </p:txBody>
      </p:sp>
      <p:pic>
        <p:nvPicPr>
          <p:cNvPr id="664" name="Google Shape;664;g3294936fc1d_0_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117" y="2744633"/>
            <a:ext cx="4815766" cy="391016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3294936fc1d_0_4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294936fc1d_0_501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</a:t>
            </a:r>
            <a:endParaRPr/>
          </a:p>
        </p:txBody>
      </p:sp>
      <p:sp>
        <p:nvSpPr>
          <p:cNvPr id="671" name="Google Shape;671;g3294936fc1d_0_501"/>
          <p:cNvSpPr txBox="1"/>
          <p:nvPr>
            <p:ph idx="1" type="body"/>
          </p:nvPr>
        </p:nvSpPr>
        <p:spPr>
          <a:xfrm>
            <a:off x="415600" y="1130233"/>
            <a:ext cx="11360700" cy="141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Выберем предсказания модели, соответствующие этой клетке</a:t>
            </a:r>
            <a:endParaRPr/>
          </a:p>
        </p:txBody>
      </p:sp>
      <p:pic>
        <p:nvPicPr>
          <p:cNvPr id="672" name="Google Shape;672;g3294936fc1d_0_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917" y="2719967"/>
            <a:ext cx="3910165" cy="391016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3294936fc1d_0_5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294936fc1d_0_508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</a:t>
            </a:r>
            <a:endParaRPr/>
          </a:p>
        </p:txBody>
      </p:sp>
      <p:sp>
        <p:nvSpPr>
          <p:cNvPr id="679" name="Google Shape;679;g3294936fc1d_0_508"/>
          <p:cNvSpPr txBox="1"/>
          <p:nvPr>
            <p:ph idx="1" type="body"/>
          </p:nvPr>
        </p:nvSpPr>
        <p:spPr>
          <a:xfrm>
            <a:off x="415600" y="1130233"/>
            <a:ext cx="11360700" cy="141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Посчитаем IoU предсказаний с GT (ground-truth)</a:t>
            </a:r>
            <a:endParaRPr/>
          </a:p>
        </p:txBody>
      </p:sp>
      <p:pic>
        <p:nvPicPr>
          <p:cNvPr id="680" name="Google Shape;680;g3294936fc1d_0_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917" y="2744633"/>
            <a:ext cx="3910165" cy="391016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3294936fc1d_0_50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294936fc1d_0_515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</a:t>
            </a:r>
            <a:endParaRPr/>
          </a:p>
        </p:txBody>
      </p:sp>
      <p:sp>
        <p:nvSpPr>
          <p:cNvPr id="687" name="Google Shape;687;g3294936fc1d_0_515"/>
          <p:cNvSpPr txBox="1"/>
          <p:nvPr>
            <p:ph idx="1" type="body"/>
          </p:nvPr>
        </p:nvSpPr>
        <p:spPr>
          <a:xfrm>
            <a:off x="415600" y="1130233"/>
            <a:ext cx="11360700" cy="141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 Сопоставим бокс с наивысшим IoU</a:t>
            </a:r>
            <a:endParaRPr/>
          </a:p>
        </p:txBody>
      </p:sp>
      <p:pic>
        <p:nvPicPr>
          <p:cNvPr id="688" name="Google Shape;688;g3294936fc1d_0_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917" y="2719967"/>
            <a:ext cx="3910165" cy="391016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3294936fc1d_0_5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294936fc1d_0_522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</a:t>
            </a:r>
            <a:endParaRPr/>
          </a:p>
        </p:txBody>
      </p:sp>
      <p:sp>
        <p:nvSpPr>
          <p:cNvPr id="695" name="Google Shape;695;g3294936fc1d_0_522"/>
          <p:cNvSpPr txBox="1"/>
          <p:nvPr>
            <p:ph idx="1" type="body"/>
          </p:nvPr>
        </p:nvSpPr>
        <p:spPr>
          <a:xfrm>
            <a:off x="415600" y="1130233"/>
            <a:ext cx="11360700" cy="141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С помощью функции потерь, будем повышать p_obj у наиболее близкого предсказания, а также регрессируем параметры бокса (t_x, t_y, t_w, t_h)</a:t>
            </a:r>
            <a:endParaRPr/>
          </a:p>
        </p:txBody>
      </p:sp>
      <p:pic>
        <p:nvPicPr>
          <p:cNvPr id="696" name="Google Shape;696;g3294936fc1d_0_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917" y="2670633"/>
            <a:ext cx="3910165" cy="391016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3294936fc1d_0_5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00" y="466531"/>
            <a:ext cx="5897944" cy="286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4">
            <a:alphaModFix/>
          </a:blip>
          <a:srcRect b="-469" l="188" r="-188" t="19372"/>
          <a:stretch/>
        </p:blipFill>
        <p:spPr>
          <a:xfrm>
            <a:off x="143700" y="3482894"/>
            <a:ext cx="5897944" cy="301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466532"/>
            <a:ext cx="5897944" cy="286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7"/>
          <p:cNvPicPr preferRelativeResize="0"/>
          <p:nvPr/>
        </p:nvPicPr>
        <p:blipFill rotWithShape="1">
          <a:blip r:embed="rId6">
            <a:alphaModFix/>
          </a:blip>
          <a:srcRect b="0" l="0" r="0" t="15279"/>
          <a:stretch/>
        </p:blipFill>
        <p:spPr>
          <a:xfrm>
            <a:off x="6096000" y="3482894"/>
            <a:ext cx="5897944" cy="301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294936fc1d_0_529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</a:t>
            </a:r>
            <a:endParaRPr/>
          </a:p>
        </p:txBody>
      </p:sp>
      <p:sp>
        <p:nvSpPr>
          <p:cNvPr id="703" name="Google Shape;703;g3294936fc1d_0_529"/>
          <p:cNvSpPr txBox="1"/>
          <p:nvPr>
            <p:ph idx="1" type="body"/>
          </p:nvPr>
        </p:nvSpPr>
        <p:spPr>
          <a:xfrm>
            <a:off x="415600" y="1130233"/>
            <a:ext cx="11360700" cy="141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Будем понижать p_obj у неправильного бокса, не накладывая функцию ошибки на параметры бокса.</a:t>
            </a:r>
            <a:endParaRPr/>
          </a:p>
        </p:txBody>
      </p:sp>
      <p:pic>
        <p:nvPicPr>
          <p:cNvPr id="704" name="Google Shape;704;g3294936fc1d_0_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917" y="2732300"/>
            <a:ext cx="3910165" cy="391016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3294936fc1d_0_5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294936fc1d_0_536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</a:t>
            </a:r>
            <a:endParaRPr/>
          </a:p>
        </p:txBody>
      </p:sp>
      <p:sp>
        <p:nvSpPr>
          <p:cNvPr id="711" name="Google Shape;711;g3294936fc1d_0_536"/>
          <p:cNvSpPr txBox="1"/>
          <p:nvPr>
            <p:ph idx="1" type="body"/>
          </p:nvPr>
        </p:nvSpPr>
        <p:spPr>
          <a:xfrm>
            <a:off x="415600" y="1130233"/>
            <a:ext cx="11360700" cy="141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-RU"/>
              <a:t>Для предсказаний в ячейках без бокса в разметке просто будем понижать p_obj, не накладывая лосс на вероятности классов и параметризацию боксов</a:t>
            </a:r>
            <a:endParaRPr/>
          </a:p>
        </p:txBody>
      </p:sp>
      <p:pic>
        <p:nvPicPr>
          <p:cNvPr id="712" name="Google Shape;712;g3294936fc1d_0_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744633"/>
            <a:ext cx="3910165" cy="391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3294936fc1d_0_5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483" y="2744633"/>
            <a:ext cx="3910165" cy="391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3294936fc1d_0_5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7767" y="2744633"/>
            <a:ext cx="3910165" cy="391016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3294936fc1d_0_5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294936fc1d_0_545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</a:t>
            </a:r>
            <a:endParaRPr/>
          </a:p>
        </p:txBody>
      </p:sp>
      <p:sp>
        <p:nvSpPr>
          <p:cNvPr id="721" name="Google Shape;721;g3294936fc1d_0_545"/>
          <p:cNvSpPr txBox="1"/>
          <p:nvPr>
            <p:ph idx="1" type="body"/>
          </p:nvPr>
        </p:nvSpPr>
        <p:spPr>
          <a:xfrm>
            <a:off x="415600" y="1130233"/>
            <a:ext cx="11360700" cy="338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Предобучение backbone на ImageNet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Аугментации данных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SGD со затухающим learning rate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Подробности в оригинальной статье и лонгридах.</a:t>
            </a:r>
            <a:endParaRPr/>
          </a:p>
        </p:txBody>
      </p:sp>
      <p:sp>
        <p:nvSpPr>
          <p:cNvPr id="722" name="Google Shape;722;g3294936fc1d_0_5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5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5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v1</a:t>
            </a:r>
            <a:endParaRPr/>
          </a:p>
        </p:txBody>
      </p:sp>
      <p:sp>
        <p:nvSpPr>
          <p:cNvPr id="730" name="Google Shape;730;p45"/>
          <p:cNvSpPr txBox="1"/>
          <p:nvPr/>
        </p:nvSpPr>
        <p:spPr>
          <a:xfrm>
            <a:off x="6094096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 Only Look Once: Unified, Real-Time Object Detection, 2015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текст&#10;&#10;Автоматически созданное описание" id="731" name="Google Shape;73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9079" y="859632"/>
            <a:ext cx="8930033" cy="5619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6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6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v1</a:t>
            </a:r>
            <a:endParaRPr/>
          </a:p>
        </p:txBody>
      </p:sp>
      <p:sp>
        <p:nvSpPr>
          <p:cNvPr id="739" name="Google Shape;739;p46"/>
          <p:cNvSpPr txBox="1"/>
          <p:nvPr/>
        </p:nvSpPr>
        <p:spPr>
          <a:xfrm>
            <a:off x="6094096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 Only Look Once: Unified, Real-Time Object Detection, 2015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, прямоугольный, диаграмма, куб&#10;&#10;Автоматически созданное описание" id="740" name="Google Shape;74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1306" y="1070675"/>
            <a:ext cx="7850690" cy="522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7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7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v1: summary</a:t>
            </a:r>
            <a:endParaRPr/>
          </a:p>
        </p:txBody>
      </p:sp>
      <p:sp>
        <p:nvSpPr>
          <p:cNvPr id="748" name="Google Shape;748;p47"/>
          <p:cNvSpPr txBox="1"/>
          <p:nvPr/>
        </p:nvSpPr>
        <p:spPr>
          <a:xfrm>
            <a:off x="6094096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 Only Look Once: Unified, Real-Time Object Detection, 2015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47"/>
          <p:cNvSpPr txBox="1"/>
          <p:nvPr/>
        </p:nvSpPr>
        <p:spPr>
          <a:xfrm>
            <a:off x="1750696" y="4765120"/>
            <a:ext cx="984183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первый one-stage детектор, wow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в каждой ячейке feature map центры максимум 2х классов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поэтому всего можем найти max 98 объектов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поэтому проблема с детекцией маленьких объектов и толпы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квадратичная ошибка для всего (для координат и скоров!)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быстрая 45 fps, Fast YOLO – 155 fps, хотя качество и хуже SOTA</a:t>
            </a:r>
            <a:endParaRPr/>
          </a:p>
        </p:txBody>
      </p:sp>
      <p:pic>
        <p:nvPicPr>
          <p:cNvPr descr="Изображение выглядит как текст, снимок экрана, Шрифт, число&#10;&#10;Автоматически созданное описание" id="750" name="Google Shape;75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6868" y="925839"/>
            <a:ext cx="5874455" cy="362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диаграмма, текст, Технический чертеж, План&#10;&#10;Автоматически созданное описание" id="756" name="Google Shape;75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838" y="698728"/>
            <a:ext cx="10591800" cy="5820718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48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SSD</a:t>
            </a:r>
            <a:endParaRPr/>
          </a:p>
        </p:txBody>
      </p:sp>
      <p:sp>
        <p:nvSpPr>
          <p:cNvPr id="759" name="Google Shape;759;p48"/>
          <p:cNvSpPr txBox="1"/>
          <p:nvPr/>
        </p:nvSpPr>
        <p:spPr>
          <a:xfrm>
            <a:off x="6096000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SSD: Single Shot MultiBox Detector, 2016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9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9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SSD</a:t>
            </a:r>
            <a:endParaRPr/>
          </a:p>
        </p:txBody>
      </p:sp>
      <p:sp>
        <p:nvSpPr>
          <p:cNvPr id="767" name="Google Shape;767;p49"/>
          <p:cNvSpPr txBox="1"/>
          <p:nvPr/>
        </p:nvSpPr>
        <p:spPr>
          <a:xfrm>
            <a:off x="6096000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SSD: Single Shot MultiBox Detector, 2016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диаграмма, План, снимок экрана&#10;&#10;Автоматически созданное описание" id="768" name="Google Shape;76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1143000"/>
            <a:ext cx="7772400" cy="35329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диаграмма, План, снимок экрана&#10;&#10;Автоматически созданное описание" id="769" name="Google Shape;76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800" y="1143000"/>
            <a:ext cx="11174400" cy="507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0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0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SSD</a:t>
            </a:r>
            <a:endParaRPr/>
          </a:p>
        </p:txBody>
      </p:sp>
      <p:sp>
        <p:nvSpPr>
          <p:cNvPr id="777" name="Google Shape;777;p50"/>
          <p:cNvSpPr txBox="1"/>
          <p:nvPr/>
        </p:nvSpPr>
        <p:spPr>
          <a:xfrm>
            <a:off x="6096000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SSD: Single Shot MultiBox Detector, 2016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диаграмма, линия, План, Технический чертеж&#10;&#10;Автоматически созданное описание" id="778" name="Google Shape;77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189" y="2044218"/>
            <a:ext cx="8051056" cy="2769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диаграмма, линия, прямоугольный&#10;&#10;Автоматически созданное описание" id="779" name="Google Shape;779;p50"/>
          <p:cNvPicPr preferRelativeResize="0"/>
          <p:nvPr/>
        </p:nvPicPr>
        <p:blipFill rotWithShape="1">
          <a:blip r:embed="rId5">
            <a:alphaModFix/>
          </a:blip>
          <a:srcRect b="12797" l="0" r="50259" t="1"/>
          <a:stretch/>
        </p:blipFill>
        <p:spPr>
          <a:xfrm>
            <a:off x="8958303" y="792819"/>
            <a:ext cx="2379347" cy="2502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диаграмма, линия, прямоугольный&#10;&#10;Автоматически созданное описание" id="780" name="Google Shape;780;p50"/>
          <p:cNvPicPr preferRelativeResize="0"/>
          <p:nvPr/>
        </p:nvPicPr>
        <p:blipFill rotWithShape="1">
          <a:blip r:embed="rId5">
            <a:alphaModFix/>
          </a:blip>
          <a:srcRect b="14302" l="50259" r="-1" t="-1504"/>
          <a:stretch/>
        </p:blipFill>
        <p:spPr>
          <a:xfrm>
            <a:off x="8958303" y="3749883"/>
            <a:ext cx="2379347" cy="25027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" name="Google Shape;781;p50"/>
          <p:cNvCxnSpPr/>
          <p:nvPr/>
        </p:nvCxnSpPr>
        <p:spPr>
          <a:xfrm flipH="1" rot="10800000">
            <a:off x="8064833" y="2157573"/>
            <a:ext cx="688749" cy="78083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2" name="Google Shape;782;p50"/>
          <p:cNvCxnSpPr/>
          <p:nvPr/>
        </p:nvCxnSpPr>
        <p:spPr>
          <a:xfrm>
            <a:off x="8064833" y="4428162"/>
            <a:ext cx="688749" cy="56507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1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51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SSD</a:t>
            </a:r>
            <a:endParaRPr/>
          </a:p>
        </p:txBody>
      </p:sp>
      <p:sp>
        <p:nvSpPr>
          <p:cNvPr id="790" name="Google Shape;790;p51"/>
          <p:cNvSpPr txBox="1"/>
          <p:nvPr/>
        </p:nvSpPr>
        <p:spPr>
          <a:xfrm>
            <a:off x="6096000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SSD: Single Shot MultiBox Detector, 2016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шов, шаблон&#10;&#10;Автоматически созданное описание" id="791" name="Google Shape;79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656" y="924435"/>
            <a:ext cx="11479253" cy="5009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8"/>
          <p:cNvPicPr preferRelativeResize="0"/>
          <p:nvPr/>
        </p:nvPicPr>
        <p:blipFill rotWithShape="1">
          <a:blip r:embed="rId3">
            <a:alphaModFix/>
          </a:blip>
          <a:srcRect b="0" l="0" r="64545" t="0"/>
          <a:stretch/>
        </p:blipFill>
        <p:spPr>
          <a:xfrm>
            <a:off x="130628" y="3239820"/>
            <a:ext cx="4322618" cy="3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/>
          <p:cNvPicPr preferRelativeResize="0"/>
          <p:nvPr/>
        </p:nvPicPr>
        <p:blipFill rotWithShape="1">
          <a:blip r:embed="rId3">
            <a:alphaModFix/>
          </a:blip>
          <a:srcRect b="0" l="69155" r="162" t="0"/>
          <a:stretch/>
        </p:blipFill>
        <p:spPr>
          <a:xfrm>
            <a:off x="4453246" y="3239820"/>
            <a:ext cx="3740727" cy="341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диаграмма, линия, График&#10;&#10;Автоматически созданное описание" id="221" name="Google Shape;22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201880"/>
            <a:ext cx="7772400" cy="2719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/>
          <p:nvPr/>
        </p:nvSpPr>
        <p:spPr>
          <a:xfrm>
            <a:off x="6074228" y="343098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на открытом воздухе&#10;&#10;Автоматически созданное описание" id="223" name="Google Shape;22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3973" y="3239820"/>
            <a:ext cx="3841029" cy="16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3972" y="4935594"/>
            <a:ext cx="3823855" cy="826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Номерной знак автомобиля, автокомпонент, машина&#10;&#10;Автоматически созданное описание" id="225" name="Google Shape;22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93971" y="5762373"/>
            <a:ext cx="3823855" cy="893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2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52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SSD: summary</a:t>
            </a:r>
            <a:endParaRPr/>
          </a:p>
        </p:txBody>
      </p:sp>
      <p:sp>
        <p:nvSpPr>
          <p:cNvPr id="799" name="Google Shape;799;p52"/>
          <p:cNvSpPr txBox="1"/>
          <p:nvPr/>
        </p:nvSpPr>
        <p:spPr>
          <a:xfrm>
            <a:off x="3257550" y="6273225"/>
            <a:ext cx="89344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SSD: Single Shot MultiBox Detector, 2016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SSD object detection: Single Shot MultiBox Detector for real-time processing</a:t>
            </a:r>
            <a:endParaRPr i="0" sz="1600">
              <a:solidFill>
                <a:srgbClr val="2424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0" name="Google Shape;80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5450" y="1199900"/>
            <a:ext cx="9961100" cy="2564479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52"/>
          <p:cNvSpPr txBox="1"/>
          <p:nvPr/>
        </p:nvSpPr>
        <p:spPr>
          <a:xfrm>
            <a:off x="2770598" y="4180772"/>
            <a:ext cx="665080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очень быстро ~YOLO</a:t>
            </a:r>
            <a:endParaRPr sz="1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с крутым качеством &gt;Faster R-CNN, &gt;&gt;YOLO</a:t>
            </a:r>
            <a:endParaRPr sz="1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детектирование на разных масштабах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большое число anchor boxes на разных масштабах</a:t>
            </a:r>
            <a:endParaRPr sz="1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- поэтому можем находить </a:t>
            </a:r>
            <a:r>
              <a:rPr lang="ru-RU" sz="1800" u="sng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тысячи</a:t>
            </a:r>
            <a:r>
              <a:rPr lang="ru-RU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объектов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3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53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vs SSD</a:t>
            </a:r>
            <a:endParaRPr/>
          </a:p>
        </p:txBody>
      </p:sp>
      <p:sp>
        <p:nvSpPr>
          <p:cNvPr id="809" name="Google Shape;809;p53"/>
          <p:cNvSpPr txBox="1"/>
          <p:nvPr/>
        </p:nvSpPr>
        <p:spPr>
          <a:xfrm>
            <a:off x="9052560" y="6498056"/>
            <a:ext cx="31394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One-stage object detection</a:t>
            </a:r>
            <a:endParaRPr i="0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6450" y="851218"/>
            <a:ext cx="9499099" cy="5602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4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54"/>
          <p:cNvSpPr txBox="1"/>
          <p:nvPr/>
        </p:nvSpPr>
        <p:spPr>
          <a:xfrm>
            <a:off x="12" y="6"/>
            <a:ext cx="72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evolution</a:t>
            </a:r>
            <a:endParaRPr/>
          </a:p>
        </p:txBody>
      </p:sp>
      <p:sp>
        <p:nvSpPr>
          <p:cNvPr id="818" name="Google Shape;818;p5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54"/>
          <p:cNvSpPr txBox="1"/>
          <p:nvPr/>
        </p:nvSpPr>
        <p:spPr>
          <a:xfrm>
            <a:off x="4697329" y="6519446"/>
            <a:ext cx="7494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>
                <a:solidFill>
                  <a:srgbClr val="44546A"/>
                </a:solidFill>
              </a:rPr>
              <a:t>История развития YOLO моделей. </a:t>
            </a:r>
            <a:r>
              <a:rPr i="1" lang="ru-RU" sz="1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Ultimate Guide to YOLO (You Only Look Once) (opencv.ai)</a:t>
            </a:r>
            <a:r>
              <a:rPr i="1" lang="ru-RU" sz="1000">
                <a:solidFill>
                  <a:srgbClr val="44546A"/>
                </a:solidFill>
              </a:rPr>
              <a:t>  / </a:t>
            </a:r>
            <a:r>
              <a:rPr i="1" lang="ru-RU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YOLO comparison</a:t>
            </a:r>
            <a:endParaRPr i="0" sz="1700">
              <a:solidFill>
                <a:srgbClr val="242424"/>
              </a:solidFill>
            </a:endParaRPr>
          </a:p>
        </p:txBody>
      </p:sp>
      <p:pic>
        <p:nvPicPr>
          <p:cNvPr id="820" name="Google Shape;82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3975" y="600177"/>
            <a:ext cx="7494600" cy="587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5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55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FPN</a:t>
            </a:r>
            <a:endParaRPr/>
          </a:p>
        </p:txBody>
      </p:sp>
      <p:sp>
        <p:nvSpPr>
          <p:cNvPr id="828" name="Google Shape;828;p55"/>
          <p:cNvSpPr txBox="1"/>
          <p:nvPr/>
        </p:nvSpPr>
        <p:spPr>
          <a:xfrm>
            <a:off x="4411894" y="6519446"/>
            <a:ext cx="77801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Feature Pyramid Networks for Object Detection, 2017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дизайн, диаграмма, текст&#10;&#10;Автоматически созданное описание" id="829" name="Google Shape;82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458" y="945222"/>
            <a:ext cx="7388974" cy="4391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Шрифт, снимок экрана, белый&#10;&#10;Автоматически созданное описание" id="830" name="Google Shape;830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6772" y="4644726"/>
            <a:ext cx="4665228" cy="194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6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56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FPN</a:t>
            </a:r>
            <a:endParaRPr/>
          </a:p>
        </p:txBody>
      </p:sp>
      <p:sp>
        <p:nvSpPr>
          <p:cNvPr id="838" name="Google Shape;838;p56"/>
          <p:cNvSpPr txBox="1"/>
          <p:nvPr/>
        </p:nvSpPr>
        <p:spPr>
          <a:xfrm>
            <a:off x="4411894" y="6519446"/>
            <a:ext cx="77801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Feature Pyramid Networks for Object Detection, 2017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дизайн, диаграмма, Параллельный&#10;&#10;Автоматически созданное описание" id="839" name="Google Shape;83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01" y="1256303"/>
            <a:ext cx="6028599" cy="44998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диаграмма, снимок экрана, Параллельный&#10;&#10;Автоматически созданное описание" id="840" name="Google Shape;84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8606" y="1579909"/>
            <a:ext cx="5719281" cy="3698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7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7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Retina-Net</a:t>
            </a:r>
            <a:endParaRPr/>
          </a:p>
        </p:txBody>
      </p:sp>
      <p:sp>
        <p:nvSpPr>
          <p:cNvPr id="848" name="Google Shape;848;p57"/>
          <p:cNvSpPr txBox="1"/>
          <p:nvPr/>
        </p:nvSpPr>
        <p:spPr>
          <a:xfrm>
            <a:off x="6096000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Focal Loss for Dense Object Detection, 2018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диаграмма, линия, План, снимок экрана&#10;&#10;Автоматически созданное описание" id="849" name="Google Shape;84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444" y="1832714"/>
            <a:ext cx="11335420" cy="319257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57"/>
          <p:cNvSpPr txBox="1"/>
          <p:nvPr/>
        </p:nvSpPr>
        <p:spPr>
          <a:xfrm>
            <a:off x="3665434" y="5853829"/>
            <a:ext cx="4861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ssd-like detector + FPN + focal-loss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294936fc1d_0_648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Focal Loss</a:t>
            </a:r>
            <a:endParaRPr/>
          </a:p>
        </p:txBody>
      </p:sp>
      <p:sp>
        <p:nvSpPr>
          <p:cNvPr id="856" name="Google Shape;856;g3294936fc1d_0_648"/>
          <p:cNvSpPr txBox="1"/>
          <p:nvPr>
            <p:ph idx="1" type="body"/>
          </p:nvPr>
        </p:nvSpPr>
        <p:spPr>
          <a:xfrm>
            <a:off x="415600" y="1130233"/>
            <a:ext cx="11360700" cy="141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/>
              <a:t>Хорош при дисбалансе классов</a:t>
            </a:r>
            <a:endParaRPr/>
          </a:p>
        </p:txBody>
      </p:sp>
      <p:pic>
        <p:nvPicPr>
          <p:cNvPr id="857" name="Google Shape;857;g3294936fc1d_0_648"/>
          <p:cNvPicPr preferRelativeResize="0"/>
          <p:nvPr/>
        </p:nvPicPr>
        <p:blipFill rotWithShape="1">
          <a:blip r:embed="rId3">
            <a:alphaModFix/>
          </a:blip>
          <a:srcRect b="11430" l="17990" r="19344" t="11799"/>
          <a:stretch/>
        </p:blipFill>
        <p:spPr>
          <a:xfrm>
            <a:off x="2052500" y="1796300"/>
            <a:ext cx="8087012" cy="4975368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g3294936fc1d_0_6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294936fc1d_0_355"/>
          <p:cNvSpPr txBox="1"/>
          <p:nvPr/>
        </p:nvSpPr>
        <p:spPr>
          <a:xfrm>
            <a:off x="156444" y="6454182"/>
            <a:ext cx="352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g3294936fc1d_0_355"/>
          <p:cNvSpPr txBox="1"/>
          <p:nvPr/>
        </p:nvSpPr>
        <p:spPr>
          <a:xfrm>
            <a:off x="553362" y="265506"/>
            <a:ext cx="331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3294936fc1d_0_355"/>
          <p:cNvSpPr txBox="1"/>
          <p:nvPr/>
        </p:nvSpPr>
        <p:spPr>
          <a:xfrm>
            <a:off x="553344" y="2025916"/>
            <a:ext cx="8665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-RU" sz="2400">
                <a:solidFill>
                  <a:srgbClr val="757070"/>
                </a:solidFill>
              </a:rPr>
              <a:t>Локализация объектов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2. Постановка задачи детекции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3</a:t>
            </a:r>
            <a:r>
              <a:rPr b="0"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2400">
                <a:solidFill>
                  <a:srgbClr val="757070"/>
                </a:solidFill>
              </a:rPr>
              <a:t>Двухстадийный подход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</a:rPr>
              <a:t>4. Одностадийный подход</a:t>
            </a:r>
            <a:endParaRPr sz="2400">
              <a:solidFill>
                <a:srgbClr val="75707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757070"/>
                </a:solidFill>
              </a:rPr>
              <a:t>5. Как подходить к решению задачи?</a:t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7" name="Google Shape;867;g3294936fc1d_0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4725" y="2025925"/>
            <a:ext cx="2096500" cy="230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5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65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брать и как выбирать детекторы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5"/>
          <p:cNvSpPr txBox="1"/>
          <p:nvPr/>
        </p:nvSpPr>
        <p:spPr>
          <a:xfrm>
            <a:off x="6096000" y="6519446"/>
            <a:ext cx="610001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https://www.youtube.com/watch?v=Eb2mz0rv7J0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Шрифт, снимок экрана, белый&#10;&#10;Автоматически созданное описание" id="876" name="Google Shape;87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869" y="1541876"/>
            <a:ext cx="11325944" cy="1632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7" name="Google Shape;877;p65"/>
          <p:cNvCxnSpPr/>
          <p:nvPr/>
        </p:nvCxnSpPr>
        <p:spPr>
          <a:xfrm>
            <a:off x="902369" y="3397960"/>
            <a:ext cx="998621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78" name="Google Shape;878;p65"/>
          <p:cNvSpPr txBox="1"/>
          <p:nvPr/>
        </p:nvSpPr>
        <p:spPr>
          <a:xfrm>
            <a:off x="4934952" y="3397960"/>
            <a:ext cx="2273969" cy="37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65"/>
          <p:cNvCxnSpPr/>
          <p:nvPr/>
        </p:nvCxnSpPr>
        <p:spPr>
          <a:xfrm rot="10800000">
            <a:off x="902369" y="1336864"/>
            <a:ext cx="9906483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80" name="Google Shape;880;p65"/>
          <p:cNvSpPr txBox="1"/>
          <p:nvPr/>
        </p:nvSpPr>
        <p:spPr>
          <a:xfrm>
            <a:off x="4934952" y="956223"/>
            <a:ext cx="2273969" cy="37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65"/>
          <p:cNvSpPr txBox="1"/>
          <p:nvPr/>
        </p:nvSpPr>
        <p:spPr>
          <a:xfrm>
            <a:off x="2997868" y="4247034"/>
            <a:ext cx="61962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Портирование для инференса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65"/>
          <p:cNvSpPr txBox="1"/>
          <p:nvPr/>
        </p:nvSpPr>
        <p:spPr>
          <a:xfrm>
            <a:off x="553362" y="4732254"/>
            <a:ext cx="30200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Легко на любые платформы</a:t>
            </a:r>
            <a:endParaRPr/>
          </a:p>
        </p:txBody>
      </p:sp>
      <p:sp>
        <p:nvSpPr>
          <p:cNvPr id="883" name="Google Shape;883;p65"/>
          <p:cNvSpPr txBox="1"/>
          <p:nvPr/>
        </p:nvSpPr>
        <p:spPr>
          <a:xfrm>
            <a:off x="4784737" y="4732254"/>
            <a:ext cx="26225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Легко на NVIDIA/Intel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65"/>
          <p:cNvSpPr txBox="1"/>
          <p:nvPr/>
        </p:nvSpPr>
        <p:spPr>
          <a:xfrm>
            <a:off x="8847401" y="4732254"/>
            <a:ext cx="26225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Сложно</a:t>
            </a:r>
            <a:endParaRPr/>
          </a:p>
        </p:txBody>
      </p:sp>
      <p:sp>
        <p:nvSpPr>
          <p:cNvPr id="885" name="Google Shape;885;p65"/>
          <p:cNvSpPr txBox="1"/>
          <p:nvPr/>
        </p:nvSpPr>
        <p:spPr>
          <a:xfrm>
            <a:off x="884275" y="5325297"/>
            <a:ext cx="235819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SSD-like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YOLOv5, YOLOX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Segmentation-based</a:t>
            </a:r>
            <a:endParaRPr/>
          </a:p>
        </p:txBody>
      </p:sp>
      <p:sp>
        <p:nvSpPr>
          <p:cNvPr id="886" name="Google Shape;886;p65"/>
          <p:cNvSpPr txBox="1"/>
          <p:nvPr/>
        </p:nvSpPr>
        <p:spPr>
          <a:xfrm>
            <a:off x="4992746" y="5325296"/>
            <a:ext cx="235819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MMDet nets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PaddlePaddle nets</a:t>
            </a:r>
            <a:endParaRPr/>
          </a:p>
        </p:txBody>
      </p:sp>
      <p:sp>
        <p:nvSpPr>
          <p:cNvPr id="887" name="Google Shape;887;p65"/>
          <p:cNvSpPr txBox="1"/>
          <p:nvPr/>
        </p:nvSpPr>
        <p:spPr>
          <a:xfrm>
            <a:off x="9304420" y="5255008"/>
            <a:ext cx="235819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DINOv2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7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7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брать и как выбирать детекторы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7"/>
          <p:cNvSpPr txBox="1"/>
          <p:nvPr/>
        </p:nvSpPr>
        <p:spPr>
          <a:xfrm>
            <a:off x="6096000" y="6454182"/>
            <a:ext cx="610001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https://github.com/ultralytics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снимок экрана, Шрифт&#10;&#10;Автоматически созданное описание" id="896" name="Google Shape;89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68591"/>
            <a:ext cx="3929742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Шрифт&#10;&#10;Автоматически созданное описание" id="897" name="Google Shape;89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6301" y="1268591"/>
            <a:ext cx="3929742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Шрифт&#10;&#10;Автоматически созданное описание" id="898" name="Google Shape;898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8207" y="1268591"/>
            <a:ext cx="4203792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8652" y="3081421"/>
            <a:ext cx="11694696" cy="29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7"/>
          <p:cNvSpPr txBox="1"/>
          <p:nvPr/>
        </p:nvSpPr>
        <p:spPr>
          <a:xfrm>
            <a:off x="553362" y="6356562"/>
            <a:ext cx="37538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User-friendly: 10/10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3294936fc1d_0_68"/>
          <p:cNvPicPr preferRelativeResize="0"/>
          <p:nvPr/>
        </p:nvPicPr>
        <p:blipFill rotWithShape="1">
          <a:blip r:embed="rId3">
            <a:alphaModFix/>
          </a:blip>
          <a:srcRect b="0" l="50298" r="0" t="13404"/>
          <a:stretch/>
        </p:blipFill>
        <p:spPr>
          <a:xfrm>
            <a:off x="281450" y="1624000"/>
            <a:ext cx="4950501" cy="429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294936fc1d_0_68"/>
          <p:cNvPicPr preferRelativeResize="0"/>
          <p:nvPr/>
        </p:nvPicPr>
        <p:blipFill rotWithShape="1">
          <a:blip r:embed="rId4">
            <a:alphaModFix/>
          </a:blip>
          <a:srcRect b="0" l="8751" r="7426" t="0"/>
          <a:stretch/>
        </p:blipFill>
        <p:spPr>
          <a:xfrm>
            <a:off x="5676476" y="1624000"/>
            <a:ext cx="6337975" cy="42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294936fc1d_0_68"/>
          <p:cNvSpPr txBox="1"/>
          <p:nvPr/>
        </p:nvSpPr>
        <p:spPr>
          <a:xfrm>
            <a:off x="158750" y="756975"/>
            <a:ext cx="58029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Instance segmentation=</a:t>
            </a: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detection++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294936fc1d_0_68"/>
          <p:cNvSpPr txBox="1"/>
          <p:nvPr/>
        </p:nvSpPr>
        <p:spPr>
          <a:xfrm>
            <a:off x="7723938" y="756975"/>
            <a:ext cx="2072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detection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294936fc1d_0_700"/>
          <p:cNvSpPr txBox="1"/>
          <p:nvPr/>
        </p:nvSpPr>
        <p:spPr>
          <a:xfrm>
            <a:off x="156444" y="6454182"/>
            <a:ext cx="352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g3294936fc1d_0_700"/>
          <p:cNvSpPr txBox="1"/>
          <p:nvPr/>
        </p:nvSpPr>
        <p:spPr>
          <a:xfrm>
            <a:off x="553362" y="265506"/>
            <a:ext cx="72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брать и как выбирать детекторы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3294936fc1d_0_700"/>
          <p:cNvSpPr txBox="1"/>
          <p:nvPr/>
        </p:nvSpPr>
        <p:spPr>
          <a:xfrm>
            <a:off x="553362" y="6356562"/>
            <a:ext cx="375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User-friendly: 7/10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g3294936fc1d_0_700"/>
          <p:cNvSpPr txBox="1"/>
          <p:nvPr/>
        </p:nvSpPr>
        <p:spPr>
          <a:xfrm>
            <a:off x="1027095" y="1660940"/>
            <a:ext cx="10679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licence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YoloX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v7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Damo Yolo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Ultralytics forks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8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брать и как выбирать детекторы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/>
          <p:nvPr/>
        </p:nvSpPr>
        <p:spPr>
          <a:xfrm>
            <a:off x="6091990" y="6519446"/>
            <a:ext cx="610001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https://github.com/open-mmlab/mmdetection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снимок экрана, Шрифт&#10;&#10;Автоматически созданное описание" id="917" name="Google Shape;917;p68"/>
          <p:cNvPicPr preferRelativeResize="0"/>
          <p:nvPr/>
        </p:nvPicPr>
        <p:blipFill rotWithShape="1">
          <a:blip r:embed="rId4">
            <a:alphaModFix/>
          </a:blip>
          <a:srcRect b="39462" l="0" r="0" t="0"/>
          <a:stretch/>
        </p:blipFill>
        <p:spPr>
          <a:xfrm>
            <a:off x="1757951" y="2786488"/>
            <a:ext cx="1673724" cy="3446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8"/>
          <p:cNvPicPr preferRelativeResize="0"/>
          <p:nvPr/>
        </p:nvPicPr>
        <p:blipFill rotWithShape="1">
          <a:blip r:embed="rId5">
            <a:alphaModFix/>
          </a:blip>
          <a:srcRect b="74118" l="0" r="0" t="0"/>
          <a:stretch/>
        </p:blipFill>
        <p:spPr>
          <a:xfrm>
            <a:off x="3431674" y="5033399"/>
            <a:ext cx="1673723" cy="1471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меню, Шрифт&#10;&#10;Автоматически созданное описание" id="919" name="Google Shape;919;p68"/>
          <p:cNvPicPr preferRelativeResize="0"/>
          <p:nvPr/>
        </p:nvPicPr>
        <p:blipFill rotWithShape="1">
          <a:blip r:embed="rId6">
            <a:alphaModFix/>
          </a:blip>
          <a:srcRect b="50000" l="0" r="0" t="0"/>
          <a:stretch/>
        </p:blipFill>
        <p:spPr>
          <a:xfrm>
            <a:off x="6776457" y="3455632"/>
            <a:ext cx="1758387" cy="2842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Шрифт, Графика, графический дизайн, логотип&#10;&#10;Автоматически созданное описание" id="920" name="Google Shape;920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3559" y="932117"/>
            <a:ext cx="5916862" cy="1747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Шрифт&#10;&#10;Автоматически созданное описание" id="921" name="Google Shape;921;p68"/>
          <p:cNvPicPr preferRelativeResize="0"/>
          <p:nvPr/>
        </p:nvPicPr>
        <p:blipFill rotWithShape="1">
          <a:blip r:embed="rId4">
            <a:alphaModFix/>
          </a:blip>
          <a:srcRect b="0" l="0" r="0" t="60538"/>
          <a:stretch/>
        </p:blipFill>
        <p:spPr>
          <a:xfrm>
            <a:off x="3431675" y="2786488"/>
            <a:ext cx="1673724" cy="224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5">
            <a:alphaModFix/>
          </a:blip>
          <a:srcRect b="9786" l="0" r="0" t="24910"/>
          <a:stretch/>
        </p:blipFill>
        <p:spPr>
          <a:xfrm>
            <a:off x="5104066" y="2791992"/>
            <a:ext cx="1673723" cy="371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5">
            <a:alphaModFix/>
          </a:blip>
          <a:srcRect b="-418" l="0" r="0" t="88026"/>
          <a:stretch/>
        </p:blipFill>
        <p:spPr>
          <a:xfrm>
            <a:off x="6776457" y="2786488"/>
            <a:ext cx="1758387" cy="70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меню, Шрифт&#10;&#10;Автоматически созданное описание" id="924" name="Google Shape;924;p68"/>
          <p:cNvPicPr preferRelativeResize="0"/>
          <p:nvPr/>
        </p:nvPicPr>
        <p:blipFill rotWithShape="1">
          <a:blip r:embed="rId6">
            <a:alphaModFix/>
          </a:blip>
          <a:srcRect b="1059" l="0" r="0" t="48941"/>
          <a:stretch/>
        </p:blipFill>
        <p:spPr>
          <a:xfrm>
            <a:off x="8534844" y="2790384"/>
            <a:ext cx="1758387" cy="28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68"/>
          <p:cNvSpPr txBox="1"/>
          <p:nvPr/>
        </p:nvSpPr>
        <p:spPr>
          <a:xfrm>
            <a:off x="553362" y="6356562"/>
            <a:ext cx="37538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User-friendly: 3/10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294936fc1d_0_965"/>
          <p:cNvSpPr txBox="1"/>
          <p:nvPr/>
        </p:nvSpPr>
        <p:spPr>
          <a:xfrm>
            <a:off x="156444" y="6454182"/>
            <a:ext cx="352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3294936fc1d_0_965"/>
          <p:cNvSpPr txBox="1"/>
          <p:nvPr/>
        </p:nvSpPr>
        <p:spPr>
          <a:xfrm>
            <a:off x="553362" y="265506"/>
            <a:ext cx="72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</a:t>
            </a:r>
            <a:r>
              <a:rPr b="1" lang="ru-RU" sz="3000">
                <a:solidFill>
                  <a:schemeClr val="dk1"/>
                </a:solidFill>
              </a:rPr>
              <a:t>брать данные</a:t>
            </a:r>
            <a:r>
              <a:rPr b="1" lang="ru-RU" sz="3000">
                <a:solidFill>
                  <a:schemeClr val="dk1"/>
                </a:solidFill>
              </a:rPr>
              <a:t>?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3294936fc1d_0_965"/>
          <p:cNvSpPr txBox="1"/>
          <p:nvPr/>
        </p:nvSpPr>
        <p:spPr>
          <a:xfrm>
            <a:off x="553362" y="6356562"/>
            <a:ext cx="375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User-friendly: 7/10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g3294936fc1d_0_965"/>
          <p:cNvSpPr txBox="1"/>
          <p:nvPr/>
        </p:nvSpPr>
        <p:spPr>
          <a:xfrm>
            <a:off x="1027095" y="1660940"/>
            <a:ext cx="10679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/>
              <a:t>Специфичные датасеты из поисковика (CrowdHuman, VisDrone, DOTA, etc.)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 u="sng">
                <a:solidFill>
                  <a:schemeClr val="hlink"/>
                </a:solidFill>
                <a:hlinkClick r:id="rId3"/>
              </a:rPr>
              <a:t>Roboflow universe</a:t>
            </a:r>
            <a:r>
              <a:rPr lang="ru-RU" sz="2400">
                <a:solidFill>
                  <a:schemeClr val="dk1"/>
                </a:solidFill>
              </a:rPr>
              <a:t> - много шумных перезалитых данных, нужны быть аккуратным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Baidu и прочие китайские ресурсы - могут быть проблемы с доступом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294936fc1d_0_957"/>
          <p:cNvSpPr txBox="1"/>
          <p:nvPr/>
        </p:nvSpPr>
        <p:spPr>
          <a:xfrm>
            <a:off x="156444" y="6454182"/>
            <a:ext cx="352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g3294936fc1d_0_957"/>
          <p:cNvSpPr txBox="1"/>
          <p:nvPr/>
        </p:nvSpPr>
        <p:spPr>
          <a:xfrm>
            <a:off x="553362" y="265506"/>
            <a:ext cx="72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</a:t>
            </a:r>
            <a:r>
              <a:rPr b="1" lang="ru-RU" sz="3000">
                <a:solidFill>
                  <a:schemeClr val="dk1"/>
                </a:solidFill>
              </a:rPr>
              <a:t>размечать?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3294936fc1d_0_957"/>
          <p:cNvSpPr txBox="1"/>
          <p:nvPr/>
        </p:nvSpPr>
        <p:spPr>
          <a:xfrm>
            <a:off x="553362" y="6356562"/>
            <a:ext cx="375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User-friendly: 7/10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g3294936fc1d_0_957"/>
          <p:cNvSpPr txBox="1"/>
          <p:nvPr/>
        </p:nvSpPr>
        <p:spPr>
          <a:xfrm>
            <a:off x="1027095" y="1660940"/>
            <a:ext cx="10679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 u="sng">
                <a:solidFill>
                  <a:schemeClr val="hlink"/>
                </a:solidFill>
                <a:hlinkClick r:id="rId3"/>
              </a:rPr>
              <a:t>CVAT</a:t>
            </a:r>
            <a:r>
              <a:rPr lang="ru-RU" sz="2400">
                <a:solidFill>
                  <a:schemeClr val="dk1"/>
                </a:solidFill>
              </a:rPr>
              <a:t> - opensource, один из стандартов с прицелом под картинки и видео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 u="sng">
                <a:solidFill>
                  <a:schemeClr val="hlink"/>
                </a:solidFill>
                <a:hlinkClick r:id="rId4"/>
              </a:rPr>
              <a:t>LabelStudio</a:t>
            </a:r>
            <a:r>
              <a:rPr lang="ru-RU" sz="2400">
                <a:solidFill>
                  <a:schemeClr val="dk1"/>
                </a:solidFill>
              </a:rPr>
              <a:t> - активно поддерживается, позволяет размечать не только картинки, но и тексты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 u="sng">
                <a:solidFill>
                  <a:schemeClr val="hlink"/>
                </a:solidFill>
                <a:hlinkClick r:id="rId5"/>
              </a:rPr>
              <a:t>Roboflow universe</a:t>
            </a:r>
            <a:r>
              <a:rPr lang="ru-RU" sz="2400">
                <a:solidFill>
                  <a:schemeClr val="dk1"/>
                </a:solidFill>
              </a:rPr>
              <a:t> - облачный сервис, выставляет данные в публичный доступ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9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9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Closing words</a:t>
            </a:r>
            <a:endParaRPr/>
          </a:p>
        </p:txBody>
      </p:sp>
      <p:sp>
        <p:nvSpPr>
          <p:cNvPr id="951" name="Google Shape;951;p69"/>
          <p:cNvSpPr txBox="1"/>
          <p:nvPr/>
        </p:nvSpPr>
        <p:spPr>
          <a:xfrm>
            <a:off x="1027095" y="1660940"/>
            <a:ext cx="10679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правило, при работе с детекторами у нас есть куча инженерной работы, и репозитории для них очень тяжеловесные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 нас есть two-stage и one-stage детекторы, первые скорее всего вы никогда использовать не будете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 Faster R-CNN всё ещё довольно сильный бейзлайн по точности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работе с детекторами у нас ещё больше чем раньше параметров для настройки – и в метрике, и в NMS, везде сплошные гиперпараметры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Детекторы как правило имеют пирамидальную структуру и используют признаки с разных уровней для предсказаний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Плюс эти признаки обычно ещё переагрегируются в FPN-like манере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Якоря – в целом стандарт для начального приближения боксов в детекторах, и их конфигурацию хорошо подбирать под вашу задачу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Последние годы при этом появляются в основном безъякорные методы (потому что якоря – боль)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вам надо быстренько завести детектор, то берите YOLOv5 и не парьтесь, всё будет красиво и быстро, но получите не лучшие возможные результаты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70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70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 ещё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70"/>
          <p:cNvSpPr txBox="1"/>
          <p:nvPr/>
        </p:nvSpPr>
        <p:spPr>
          <a:xfrm>
            <a:off x="1210019" y="2613392"/>
            <a:ext cx="9771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Семинар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Выступление автора оригинальной Yolo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Изучить DETR и семейство трансформерных подходов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Посмотреть на Mask-RCNN, yolo-segm, yolo-pose из ultralytics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8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8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Mask R-CNN</a:t>
            </a:r>
            <a:endParaRPr/>
          </a:p>
        </p:txBody>
      </p:sp>
      <p:sp>
        <p:nvSpPr>
          <p:cNvPr id="967" name="Google Shape;967;p38"/>
          <p:cNvSpPr txBox="1"/>
          <p:nvPr/>
        </p:nvSpPr>
        <p:spPr>
          <a:xfrm>
            <a:off x="6094096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Mask R-CNN, 2018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дерево, коллаж, на открытом воздухе&#10;&#10;Автоматически созданное описание" id="968" name="Google Shape;96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444" y="1134387"/>
            <a:ext cx="11948256" cy="507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9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9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Mask R-CNN</a:t>
            </a:r>
            <a:endParaRPr/>
          </a:p>
        </p:txBody>
      </p:sp>
      <p:sp>
        <p:nvSpPr>
          <p:cNvPr id="976" name="Google Shape;976;p39"/>
          <p:cNvSpPr txBox="1"/>
          <p:nvPr/>
        </p:nvSpPr>
        <p:spPr>
          <a:xfrm>
            <a:off x="6094096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Mask R-CNN, 2018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зарисовка, рисунок, диаграмма, линия&#10;&#10;Автоматически созданное описание" id="977" name="Google Shape;97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296" y="1052699"/>
            <a:ext cx="10515600" cy="475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линия, диаграмма, График, текст&#10;&#10;Автоматически созданное описание" id="983" name="Google Shape;98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502" y="3534326"/>
            <a:ext cx="10331768" cy="2455346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40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40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Mask R-CNN: RoI Align</a:t>
            </a:r>
            <a:endParaRPr/>
          </a:p>
        </p:txBody>
      </p:sp>
      <p:sp>
        <p:nvSpPr>
          <p:cNvPr id="986" name="Google Shape;986;p40"/>
          <p:cNvSpPr txBox="1"/>
          <p:nvPr/>
        </p:nvSpPr>
        <p:spPr>
          <a:xfrm>
            <a:off x="6096000" y="6273225"/>
            <a:ext cx="60979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Mask R-CNN, 2018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Region of Interest — (RoI Align and RoI Warp)</a:t>
            </a:r>
            <a:endParaRPr i="0" sz="1600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40"/>
          <p:cNvSpPr txBox="1"/>
          <p:nvPr/>
        </p:nvSpPr>
        <p:spPr>
          <a:xfrm>
            <a:off x="332656" y="1022753"/>
            <a:ext cx="1168146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В </a:t>
            </a:r>
            <a:r>
              <a:rPr b="0" lang="ru-RU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RoI pooling при некратных размерах RoI, мы теряли данные, а далее резали как придется, что было приемлемо для bbox-ов (ну скривим бокс немного, не очень страшно), но стало причиной проблем, когда авторы начали делать попиксельную сегментацию.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ru-RU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Что делаем?</a:t>
            </a:r>
            <a:r>
              <a:rPr b="0" lang="ru-RU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Не будем отрезать края, если RoI ложится не точно по блокам feature map, не будем внутри получившейся зоны резать на кривые области. Накинем на зону ровную сетку, </a:t>
            </a:r>
            <a:r>
              <a:rPr lang="ru-RU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в</a:t>
            </a:r>
            <a:r>
              <a:rPr b="0" lang="ru-RU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нутри блока сетки берем 4 точки (ровно делят бокс на ещё на одну сетку 3*3), для каждой из них используя билинейную интерполяцию считаем значение на основании ближайших к ней клеток feature map. Далее из этих 4 значений выбираем максимальное - фактически делаем MaxPooling и получаем элемент финальной сетки. Все то же самое делаем для каждого канала, ведь Pooling не снижает их размерность.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1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41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Mask R-CNN: RoI Align</a:t>
            </a:r>
            <a:endParaRPr/>
          </a:p>
        </p:txBody>
      </p:sp>
      <p:sp>
        <p:nvSpPr>
          <p:cNvPr id="995" name="Google Shape;995;p41"/>
          <p:cNvSpPr txBox="1"/>
          <p:nvPr/>
        </p:nvSpPr>
        <p:spPr>
          <a:xfrm>
            <a:off x="6094096" y="6519446"/>
            <a:ext cx="6097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Mask R-CNN, 2018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снимок экрана, диаграмма, линия&#10;&#10;Автоматически созданное описание" id="996" name="Google Shape;99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2150" y="1606550"/>
            <a:ext cx="7772400" cy="3957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3294936fc1d_0_83"/>
          <p:cNvPicPr preferRelativeResize="0"/>
          <p:nvPr/>
        </p:nvPicPr>
        <p:blipFill rotWithShape="1">
          <a:blip r:embed="rId3">
            <a:alphaModFix/>
          </a:blip>
          <a:srcRect b="17707" l="16493" r="13409" t="17382"/>
          <a:stretch/>
        </p:blipFill>
        <p:spPr>
          <a:xfrm>
            <a:off x="6327975" y="3707763"/>
            <a:ext cx="5637325" cy="29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294936fc1d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75" y="2162475"/>
            <a:ext cx="5898025" cy="448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294936fc1d_0_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975" y="323350"/>
            <a:ext cx="5637324" cy="322821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294936fc1d_0_83"/>
          <p:cNvSpPr txBox="1"/>
          <p:nvPr/>
        </p:nvSpPr>
        <p:spPr>
          <a:xfrm>
            <a:off x="1239627" y="927925"/>
            <a:ext cx="3064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point detection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2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42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Mask R-CNN: summary</a:t>
            </a:r>
            <a:endParaRPr/>
          </a:p>
        </p:txBody>
      </p:sp>
      <p:sp>
        <p:nvSpPr>
          <p:cNvPr id="1004" name="Google Shape;1004;p42"/>
          <p:cNvSpPr txBox="1"/>
          <p:nvPr/>
        </p:nvSpPr>
        <p:spPr>
          <a:xfrm>
            <a:off x="6096000" y="6273225"/>
            <a:ext cx="60979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Mask R-CNN, 2018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Region of Interest — (RoI Align and RoI Warp)</a:t>
            </a:r>
            <a:endParaRPr i="0" sz="1600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42"/>
          <p:cNvSpPr txBox="1"/>
          <p:nvPr/>
        </p:nvSpPr>
        <p:spPr>
          <a:xfrm>
            <a:off x="1217345" y="4953442"/>
            <a:ext cx="975731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</a:t>
            </a:r>
            <a:r>
              <a:rPr b="0"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 и всё, наслаждаемся инстанс сегментацией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е</a:t>
            </a:r>
            <a:r>
              <a:rPr b="0"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щё и точность детектирования авторы подняли за счет трех пунктов: RoI Align, MultiTask Learning, ResNeXt в </a:t>
            </a:r>
            <a:r>
              <a:rPr lang="ru-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бэкбоне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текст, снимок экрана, Шрифт, число&#10;&#10;Автоматически созданное описание" id="1006" name="Google Shape;100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700" y="1341742"/>
            <a:ext cx="11658600" cy="283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3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43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Mask R-CNN</a:t>
            </a:r>
            <a:endParaRPr/>
          </a:p>
        </p:txBody>
      </p:sp>
      <p:sp>
        <p:nvSpPr>
          <p:cNvPr id="1014" name="Google Shape;1014;p43"/>
          <p:cNvSpPr txBox="1"/>
          <p:nvPr/>
        </p:nvSpPr>
        <p:spPr>
          <a:xfrm>
            <a:off x="6096000" y="6273225"/>
            <a:ext cx="60979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Mask R-CNN, 2018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https://github.com/matterport/Mask_RCNN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5" name="Google Shape;101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6464" y="926879"/>
            <a:ext cx="9539072" cy="534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8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58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CenterNet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58"/>
          <p:cNvSpPr txBox="1"/>
          <p:nvPr/>
        </p:nvSpPr>
        <p:spPr>
          <a:xfrm>
            <a:off x="6094288" y="6266449"/>
            <a:ext cx="60977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Objects as Points, 2019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CenterNet: Objects as Points — A Comprehensive Guide</a:t>
            </a:r>
            <a:endParaRPr i="0" sz="1600">
              <a:solidFill>
                <a:srgbClr val="2424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снимок экрана, панорама, на открытом воздухе&#10;&#10;Автоматически созданное описание" id="1024" name="Google Shape;102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28621"/>
            <a:ext cx="12192000" cy="340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9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9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CenterNet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текст, снимок экрана, линия, диаграмма&#10;&#10;Автоматически созданное описание" id="1032" name="Google Shape;103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801" y="1008069"/>
            <a:ext cx="9950973" cy="5068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9"/>
          <p:cNvSpPr txBox="1"/>
          <p:nvPr/>
        </p:nvSpPr>
        <p:spPr>
          <a:xfrm>
            <a:off x="6094288" y="6266449"/>
            <a:ext cx="60977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Objects as Points, 2019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CenterNet: Objects as Points — A Comprehensive Guide</a:t>
            </a:r>
            <a:endParaRPr i="0" sz="1600">
              <a:solidFill>
                <a:srgbClr val="2424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0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0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CenterNet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0"/>
          <p:cNvSpPr txBox="1"/>
          <p:nvPr/>
        </p:nvSpPr>
        <p:spPr>
          <a:xfrm>
            <a:off x="6094288" y="6266449"/>
            <a:ext cx="60977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Objects as Points, 2019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CenterNet: Objects as Points — A Comprehensive Guide</a:t>
            </a:r>
            <a:endParaRPr i="0" sz="1600">
              <a:solidFill>
                <a:srgbClr val="2424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Шрифт, рукописный текст, линия&#10;&#10;Автоматически созданное описание" id="1042" name="Google Shape;1042;p60"/>
          <p:cNvPicPr preferRelativeResize="0"/>
          <p:nvPr/>
        </p:nvPicPr>
        <p:blipFill rotWithShape="1">
          <a:blip r:embed="rId5">
            <a:alphaModFix/>
          </a:blip>
          <a:srcRect b="9161" l="0" r="0" t="0"/>
          <a:stretch/>
        </p:blipFill>
        <p:spPr>
          <a:xfrm>
            <a:off x="3045431" y="5137379"/>
            <a:ext cx="6097713" cy="1029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Прямоугольник, диаграмма, линия&#10;&#10;Автоматически созданное описание" id="1043" name="Google Shape;1043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4372" y="1122278"/>
            <a:ext cx="9079832" cy="371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61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1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CenterNet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спорт, обувь, кататься на лыжах, лыжа&#10;&#10;Автоматически созданное описание" id="1051" name="Google Shape;105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26" y="889232"/>
            <a:ext cx="12066324" cy="457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 txBox="1"/>
          <p:nvPr/>
        </p:nvSpPr>
        <p:spPr>
          <a:xfrm>
            <a:off x="6094288" y="6266449"/>
            <a:ext cx="60977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Objects as Points, 2019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CenterNet: Objects as Points — A Comprehensive Guide</a:t>
            </a:r>
            <a:endParaRPr i="0" sz="1600">
              <a:solidFill>
                <a:srgbClr val="2424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3" name="Google Shape;1053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6689" y="5725991"/>
            <a:ext cx="5064333" cy="59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2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2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CenterNet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2"/>
          <p:cNvSpPr txBox="1"/>
          <p:nvPr/>
        </p:nvSpPr>
        <p:spPr>
          <a:xfrm>
            <a:off x="6094287" y="6273225"/>
            <a:ext cx="60977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Objects as Points, 2019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Stacked Hourglass Networks for Human Pose Estimation, 2016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линия&#10;&#10;Автоматически созданное описание" id="1062" name="Google Shape;106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176" y="1027294"/>
            <a:ext cx="10218643" cy="2829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Шрифт, снимок экрана, число&#10;&#10;Автоматически созданное описание" id="1063" name="Google Shape;1063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8176" y="3899455"/>
            <a:ext cx="9999099" cy="233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3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CenterNet: summary</a:t>
            </a:r>
            <a:endParaRPr/>
          </a:p>
        </p:txBody>
      </p:sp>
      <p:pic>
        <p:nvPicPr>
          <p:cNvPr descr="Изображение выглядит как текст, линия, диаграмма, Шрифт&#10;&#10;Автоматически созданное описание" id="1071" name="Google Shape;107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3" y="1304693"/>
            <a:ext cx="4014699" cy="361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3"/>
          <p:cNvSpPr txBox="1"/>
          <p:nvPr/>
        </p:nvSpPr>
        <p:spPr>
          <a:xfrm>
            <a:off x="6094288" y="6266449"/>
            <a:ext cx="60977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Objects as Points, 2019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CenterNet: Objects as Points — A Comprehensive Guide</a:t>
            </a:r>
            <a:endParaRPr i="0" sz="1600">
              <a:solidFill>
                <a:srgbClr val="2424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63"/>
          <p:cNvSpPr txBox="1"/>
          <p:nvPr/>
        </p:nvSpPr>
        <p:spPr>
          <a:xfrm>
            <a:off x="1919331" y="5253853"/>
            <a:ext cx="91680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больше никаких якорей, юху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больше никакого NMS (только MaxPool по feature map для точек), юху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сравнимо по качеству со всеобщими любимчиками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из этой идеи выросли ещё прикольные архитектуры типа </a:t>
            </a:r>
            <a:r>
              <a:rPr lang="ru-RU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FCOS, 2019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снимок экрана, Шрифт, число&#10;&#10;Автоматически созданное описание" id="1074" name="Google Shape;1074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9122" y="1009076"/>
            <a:ext cx="8062878" cy="391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2021-01-28T05:06:57Z</dcterms:created>
  <dc:creator>Dmitriy Efremov</dc:creator>
</cp:coreProperties>
</file>